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0.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2.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4.xml" ContentType="application/vnd.openxmlformats-officedocument.theme+xml"/>
  <Override PartName="/ppt/slideLayouts/slideLayout99.xml" ContentType="application/vnd.openxmlformats-officedocument.presentationml.slideLayout+xml"/>
  <Override PartName="/ppt/theme/theme15.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7.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8.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708" r:id="rId5"/>
    <p:sldMasterId id="2147483710" r:id="rId6"/>
    <p:sldMasterId id="2147483722" r:id="rId7"/>
    <p:sldMasterId id="2147483734" r:id="rId8"/>
    <p:sldMasterId id="2147483758" r:id="rId9"/>
    <p:sldMasterId id="2147483760" r:id="rId10"/>
    <p:sldMasterId id="2147483763" r:id="rId11"/>
    <p:sldMasterId id="2147483766" r:id="rId12"/>
    <p:sldMasterId id="2147483778" r:id="rId13"/>
    <p:sldMasterId id="2147483781" r:id="rId14"/>
    <p:sldMasterId id="2147483784" r:id="rId15"/>
    <p:sldMasterId id="2147483786" r:id="rId16"/>
    <p:sldMasterId id="2147483789" r:id="rId17"/>
    <p:sldMasterId id="2147483792" r:id="rId18"/>
    <p:sldMasterId id="2147483804" r:id="rId19"/>
  </p:sldMasterIdLst>
  <p:notesMasterIdLst>
    <p:notesMasterId r:id="rId80"/>
  </p:notesMasterIdLst>
  <p:sldIdLst>
    <p:sldId id="261" r:id="rId20"/>
    <p:sldId id="262" r:id="rId21"/>
    <p:sldId id="276" r:id="rId22"/>
    <p:sldId id="277" r:id="rId23"/>
    <p:sldId id="329" r:id="rId24"/>
    <p:sldId id="323" r:id="rId25"/>
    <p:sldId id="324" r:id="rId26"/>
    <p:sldId id="325" r:id="rId27"/>
    <p:sldId id="326" r:id="rId28"/>
    <p:sldId id="327" r:id="rId29"/>
    <p:sldId id="298" r:id="rId30"/>
    <p:sldId id="278" r:id="rId31"/>
    <p:sldId id="263" r:id="rId32"/>
    <p:sldId id="320" r:id="rId33"/>
    <p:sldId id="285" r:id="rId34"/>
    <p:sldId id="286" r:id="rId35"/>
    <p:sldId id="287" r:id="rId36"/>
    <p:sldId id="280" r:id="rId37"/>
    <p:sldId id="288" r:id="rId38"/>
    <p:sldId id="289" r:id="rId39"/>
    <p:sldId id="290" r:id="rId40"/>
    <p:sldId id="297" r:id="rId41"/>
    <p:sldId id="311" r:id="rId42"/>
    <p:sldId id="312" r:id="rId43"/>
    <p:sldId id="313" r:id="rId44"/>
    <p:sldId id="314" r:id="rId45"/>
    <p:sldId id="310" r:id="rId46"/>
    <p:sldId id="333" r:id="rId47"/>
    <p:sldId id="334" r:id="rId48"/>
    <p:sldId id="328" r:id="rId49"/>
    <p:sldId id="281" r:id="rId50"/>
    <p:sldId id="265" r:id="rId51"/>
    <p:sldId id="256" r:id="rId52"/>
    <p:sldId id="257" r:id="rId53"/>
    <p:sldId id="259" r:id="rId54"/>
    <p:sldId id="258" r:id="rId55"/>
    <p:sldId id="260" r:id="rId56"/>
    <p:sldId id="266" r:id="rId57"/>
    <p:sldId id="264" r:id="rId58"/>
    <p:sldId id="269" r:id="rId59"/>
    <p:sldId id="299" r:id="rId60"/>
    <p:sldId id="300" r:id="rId61"/>
    <p:sldId id="291" r:id="rId62"/>
    <p:sldId id="307" r:id="rId63"/>
    <p:sldId id="292" r:id="rId64"/>
    <p:sldId id="301" r:id="rId65"/>
    <p:sldId id="267" r:id="rId66"/>
    <p:sldId id="268" r:id="rId67"/>
    <p:sldId id="332" r:id="rId68"/>
    <p:sldId id="306" r:id="rId69"/>
    <p:sldId id="303" r:id="rId70"/>
    <p:sldId id="304" r:id="rId71"/>
    <p:sldId id="305" r:id="rId72"/>
    <p:sldId id="308" r:id="rId73"/>
    <p:sldId id="331" r:id="rId74"/>
    <p:sldId id="316" r:id="rId75"/>
    <p:sldId id="317" r:id="rId76"/>
    <p:sldId id="318" r:id="rId77"/>
    <p:sldId id="319" r:id="rId78"/>
    <p:sldId id="321" r:id="rId7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BC1"/>
    <a:srgbClr val="FFF196"/>
    <a:srgbClr val="E49414"/>
    <a:srgbClr val="ECB486"/>
    <a:srgbClr val="FFE641"/>
    <a:srgbClr val="FFF59D"/>
    <a:srgbClr val="006A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2" autoAdjust="0"/>
    <p:restoredTop sz="94937" autoAdjust="0"/>
  </p:normalViewPr>
  <p:slideViewPr>
    <p:cSldViewPr snapToGrid="0" snapToObjects="1">
      <p:cViewPr>
        <p:scale>
          <a:sx n="66" d="100"/>
          <a:sy n="66" d="100"/>
        </p:scale>
        <p:origin x="-696" y="-696"/>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320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slide" Target="slides/slide44.xml"/><Relationship Id="rId68" Type="http://schemas.openxmlformats.org/officeDocument/2006/relationships/slide" Target="slides/slide49.xml"/><Relationship Id="rId76" Type="http://schemas.openxmlformats.org/officeDocument/2006/relationships/slide" Target="slides/slide57.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slide" Target="slides/slide55.xml"/><Relationship Id="rId79" Type="http://schemas.openxmlformats.org/officeDocument/2006/relationships/slide" Target="slides/slide60.xml"/><Relationship Id="rId5" Type="http://schemas.openxmlformats.org/officeDocument/2006/relationships/slideMaster" Target="slideMasters/slideMaster5.xml"/><Relationship Id="rId61" Type="http://schemas.openxmlformats.org/officeDocument/2006/relationships/slide" Target="slides/slide42.xml"/><Relationship Id="rId82"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6EB697-D7D4-8D48-BA1D-0F25BDD7BD6F}" type="datetimeFigureOut">
              <a:rPr lang="en-US" smtClean="0"/>
              <a:t>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1392D-EB31-DE45-81D3-39A4083E349B}" type="slidenum">
              <a:rPr lang="en-US" smtClean="0"/>
              <a:t>‹#›</a:t>
            </a:fld>
            <a:endParaRPr lang="en-US"/>
          </a:p>
        </p:txBody>
      </p:sp>
    </p:spTree>
    <p:extLst>
      <p:ext uri="{BB962C8B-B14F-4D97-AF65-F5344CB8AC3E}">
        <p14:creationId xmlns:p14="http://schemas.microsoft.com/office/powerpoint/2010/main" val="36865829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4D845A72-2BF4-EA4A-B161-39EC3D709AF2}" type="slidenum">
              <a:rPr lang="en-US">
                <a:solidFill>
                  <a:prstClr val="black"/>
                </a:solidFill>
                <a:latin typeface="Times" charset="0"/>
              </a:rPr>
              <a:pPr/>
              <a:t>10</a:t>
            </a:fld>
            <a:endParaRPr lang="en-US">
              <a:solidFill>
                <a:prstClr val="black"/>
              </a:solidFill>
              <a:latin typeface="Times" charset="0"/>
            </a:endParaRPr>
          </a:p>
        </p:txBody>
      </p:sp>
      <p:sp>
        <p:nvSpPr>
          <p:cNvPr id="93187" name="Rectangle 2"/>
          <p:cNvSpPr>
            <a:spLocks noGrp="1" noRot="1" noChangeAspect="1" noChangeArrowheads="1"/>
          </p:cNvSpPr>
          <p:nvPr>
            <p:ph type="sldImg"/>
          </p:nvPr>
        </p:nvSpPr>
        <p:spPr>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sz="4000">
                <a:solidFill>
                  <a:schemeClr val="tx1"/>
                </a:solidFill>
                <a:latin typeface="Times" charset="0"/>
                <a:ea typeface="ＭＳ Ｐゴシック" charset="0"/>
                <a:cs typeface="ＭＳ Ｐゴシック" charset="0"/>
              </a:defRPr>
            </a:lvl1pPr>
            <a:lvl2pPr marL="37931725" indent="-37474525">
              <a:defRPr sz="4000">
                <a:solidFill>
                  <a:schemeClr val="tx1"/>
                </a:solidFill>
                <a:latin typeface="Times" charset="0"/>
                <a:ea typeface="ＭＳ Ｐゴシック" charset="0"/>
              </a:defRPr>
            </a:lvl2pPr>
            <a:lvl3pPr>
              <a:defRPr sz="4000">
                <a:solidFill>
                  <a:schemeClr val="tx1"/>
                </a:solidFill>
                <a:latin typeface="Times" charset="0"/>
                <a:ea typeface="ＭＳ Ｐゴシック" charset="0"/>
              </a:defRPr>
            </a:lvl3pPr>
            <a:lvl4pPr>
              <a:defRPr sz="4000">
                <a:solidFill>
                  <a:schemeClr val="tx1"/>
                </a:solidFill>
                <a:latin typeface="Times" charset="0"/>
                <a:ea typeface="ＭＳ Ｐゴシック" charset="0"/>
              </a:defRPr>
            </a:lvl4pPr>
            <a:lvl5pPr>
              <a:defRPr sz="4000">
                <a:solidFill>
                  <a:schemeClr val="tx1"/>
                </a:solidFill>
                <a:latin typeface="Times" charset="0"/>
                <a:ea typeface="ＭＳ Ｐゴシック" charset="0"/>
              </a:defRPr>
            </a:lvl5pPr>
            <a:lvl6pPr marL="457200" eaLnBrk="0" fontAlgn="base" hangingPunct="0">
              <a:spcBef>
                <a:spcPct val="0"/>
              </a:spcBef>
              <a:spcAft>
                <a:spcPct val="0"/>
              </a:spcAft>
              <a:defRPr sz="4000">
                <a:solidFill>
                  <a:schemeClr val="tx1"/>
                </a:solidFill>
                <a:latin typeface="Times" charset="0"/>
                <a:ea typeface="ＭＳ Ｐゴシック" charset="0"/>
              </a:defRPr>
            </a:lvl6pPr>
            <a:lvl7pPr marL="914400" eaLnBrk="0" fontAlgn="base" hangingPunct="0">
              <a:spcBef>
                <a:spcPct val="0"/>
              </a:spcBef>
              <a:spcAft>
                <a:spcPct val="0"/>
              </a:spcAft>
              <a:defRPr sz="4000">
                <a:solidFill>
                  <a:schemeClr val="tx1"/>
                </a:solidFill>
                <a:latin typeface="Times" charset="0"/>
                <a:ea typeface="ＭＳ Ｐゴシック" charset="0"/>
              </a:defRPr>
            </a:lvl7pPr>
            <a:lvl8pPr marL="1371600" eaLnBrk="0" fontAlgn="base" hangingPunct="0">
              <a:spcBef>
                <a:spcPct val="0"/>
              </a:spcBef>
              <a:spcAft>
                <a:spcPct val="0"/>
              </a:spcAft>
              <a:defRPr sz="4000">
                <a:solidFill>
                  <a:schemeClr val="tx1"/>
                </a:solidFill>
                <a:latin typeface="Times" charset="0"/>
                <a:ea typeface="ＭＳ Ｐゴシック" charset="0"/>
              </a:defRPr>
            </a:lvl8pPr>
            <a:lvl9pPr marL="1828800" eaLnBrk="0" fontAlgn="base" hangingPunct="0">
              <a:spcBef>
                <a:spcPct val="0"/>
              </a:spcBef>
              <a:spcAft>
                <a:spcPct val="0"/>
              </a:spcAft>
              <a:defRPr sz="4000">
                <a:solidFill>
                  <a:schemeClr val="tx1"/>
                </a:solidFill>
                <a:latin typeface="Times" charset="0"/>
                <a:ea typeface="ＭＳ Ｐゴシック" charset="0"/>
              </a:defRPr>
            </a:lvl9pPr>
          </a:lstStyle>
          <a:p>
            <a:pPr>
              <a:defRPr/>
            </a:pPr>
            <a:fld id="{C29A16BE-4CBC-AD4A-AC01-1367D8D44835}" type="slidenum">
              <a:rPr lang="en-US" sz="1200" smtClean="0">
                <a:solidFill>
                  <a:prstClr val="black"/>
                </a:solidFill>
              </a:rPr>
              <a:pPr>
                <a:defRPr/>
              </a:pPr>
              <a:t>14</a:t>
            </a:fld>
            <a:endParaRPr lang="en-US" sz="1200" smtClean="0">
              <a:solidFill>
                <a:prstClr val="black"/>
              </a:solidFill>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Vol. 1 of 5  (Christian Origins</a:t>
            </a:r>
            <a:r>
              <a:rPr lang="en-GB" baseline="0" dirty="0" smtClean="0"/>
              <a:t> and the Question of God)</a:t>
            </a:r>
            <a:endParaRPr lang="en-GB" dirty="0"/>
          </a:p>
        </p:txBody>
      </p:sp>
      <p:sp>
        <p:nvSpPr>
          <p:cNvPr id="4" name="Slide Number Placeholder 3"/>
          <p:cNvSpPr>
            <a:spLocks noGrp="1"/>
          </p:cNvSpPr>
          <p:nvPr>
            <p:ph type="sldNum" sz="quarter" idx="10"/>
          </p:nvPr>
        </p:nvSpPr>
        <p:spPr/>
        <p:txBody>
          <a:bodyPr/>
          <a:lstStyle/>
          <a:p>
            <a:fld id="{E8710FFB-BC41-4654-AAF6-C9E8CB6F6125}" type="slidenum">
              <a:rPr lang="en-GB" smtClean="0">
                <a:solidFill>
                  <a:prstClr val="black"/>
                </a:solidFill>
                <a:latin typeface="Calibri"/>
              </a:rPr>
              <a:pPr/>
              <a:t>19</a:t>
            </a:fld>
            <a:endParaRPr lang="en-GB">
              <a:solidFill>
                <a:prstClr val="black"/>
              </a:solidFill>
              <a:latin typeface="Calibri"/>
            </a:endParaRPr>
          </a:p>
        </p:txBody>
      </p:sp>
    </p:spTree>
    <p:extLst>
      <p:ext uri="{BB962C8B-B14F-4D97-AF65-F5344CB8AC3E}">
        <p14:creationId xmlns:p14="http://schemas.microsoft.com/office/powerpoint/2010/main" val="4035401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710FFB-BC41-4654-AAF6-C9E8CB6F6125}" type="slidenum">
              <a:rPr lang="en-GB" smtClean="0">
                <a:solidFill>
                  <a:prstClr val="black"/>
                </a:solidFill>
                <a:latin typeface="Calibri"/>
              </a:rPr>
              <a:pPr/>
              <a:t>20</a:t>
            </a:fld>
            <a:endParaRPr lang="en-GB">
              <a:solidFill>
                <a:prstClr val="black"/>
              </a:solidFill>
              <a:latin typeface="Calibri"/>
            </a:endParaRPr>
          </a:p>
        </p:txBody>
      </p:sp>
    </p:spTree>
    <p:extLst>
      <p:ext uri="{BB962C8B-B14F-4D97-AF65-F5344CB8AC3E}">
        <p14:creationId xmlns:p14="http://schemas.microsoft.com/office/powerpoint/2010/main" val="1197149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710FFB-BC41-4654-AAF6-C9E8CB6F6125}" type="slidenum">
              <a:rPr lang="en-GB" smtClean="0">
                <a:solidFill>
                  <a:prstClr val="black"/>
                </a:solidFill>
                <a:latin typeface="Calibri"/>
              </a:rPr>
              <a:pPr/>
              <a:t>21</a:t>
            </a:fld>
            <a:endParaRPr lang="en-GB">
              <a:solidFill>
                <a:prstClr val="black"/>
              </a:solidFill>
              <a:latin typeface="Calibri"/>
            </a:endParaRPr>
          </a:p>
        </p:txBody>
      </p:sp>
    </p:spTree>
    <p:extLst>
      <p:ext uri="{BB962C8B-B14F-4D97-AF65-F5344CB8AC3E}">
        <p14:creationId xmlns:p14="http://schemas.microsoft.com/office/powerpoint/2010/main" val="1197149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sz="4000">
                <a:solidFill>
                  <a:schemeClr val="tx1"/>
                </a:solidFill>
                <a:latin typeface="Times" charset="0"/>
                <a:ea typeface="ＭＳ Ｐゴシック" charset="0"/>
                <a:cs typeface="ＭＳ Ｐゴシック" charset="0"/>
              </a:defRPr>
            </a:lvl1pPr>
            <a:lvl2pPr marL="37931725" indent="-37474525">
              <a:defRPr sz="4000">
                <a:solidFill>
                  <a:schemeClr val="tx1"/>
                </a:solidFill>
                <a:latin typeface="Times" charset="0"/>
                <a:ea typeface="ＭＳ Ｐゴシック" charset="0"/>
              </a:defRPr>
            </a:lvl2pPr>
            <a:lvl3pPr>
              <a:defRPr sz="4000">
                <a:solidFill>
                  <a:schemeClr val="tx1"/>
                </a:solidFill>
                <a:latin typeface="Times" charset="0"/>
                <a:ea typeface="ＭＳ Ｐゴシック" charset="0"/>
              </a:defRPr>
            </a:lvl3pPr>
            <a:lvl4pPr>
              <a:defRPr sz="4000">
                <a:solidFill>
                  <a:schemeClr val="tx1"/>
                </a:solidFill>
                <a:latin typeface="Times" charset="0"/>
                <a:ea typeface="ＭＳ Ｐゴシック" charset="0"/>
              </a:defRPr>
            </a:lvl4pPr>
            <a:lvl5pPr>
              <a:defRPr sz="4000">
                <a:solidFill>
                  <a:schemeClr val="tx1"/>
                </a:solidFill>
                <a:latin typeface="Times" charset="0"/>
                <a:ea typeface="ＭＳ Ｐゴシック" charset="0"/>
              </a:defRPr>
            </a:lvl5pPr>
            <a:lvl6pPr marL="457200" eaLnBrk="0" fontAlgn="base" hangingPunct="0">
              <a:spcBef>
                <a:spcPct val="0"/>
              </a:spcBef>
              <a:spcAft>
                <a:spcPct val="0"/>
              </a:spcAft>
              <a:defRPr sz="4000">
                <a:solidFill>
                  <a:schemeClr val="tx1"/>
                </a:solidFill>
                <a:latin typeface="Times" charset="0"/>
                <a:ea typeface="ＭＳ Ｐゴシック" charset="0"/>
              </a:defRPr>
            </a:lvl6pPr>
            <a:lvl7pPr marL="914400" eaLnBrk="0" fontAlgn="base" hangingPunct="0">
              <a:spcBef>
                <a:spcPct val="0"/>
              </a:spcBef>
              <a:spcAft>
                <a:spcPct val="0"/>
              </a:spcAft>
              <a:defRPr sz="4000">
                <a:solidFill>
                  <a:schemeClr val="tx1"/>
                </a:solidFill>
                <a:latin typeface="Times" charset="0"/>
                <a:ea typeface="ＭＳ Ｐゴシック" charset="0"/>
              </a:defRPr>
            </a:lvl7pPr>
            <a:lvl8pPr marL="1371600" eaLnBrk="0" fontAlgn="base" hangingPunct="0">
              <a:spcBef>
                <a:spcPct val="0"/>
              </a:spcBef>
              <a:spcAft>
                <a:spcPct val="0"/>
              </a:spcAft>
              <a:defRPr sz="4000">
                <a:solidFill>
                  <a:schemeClr val="tx1"/>
                </a:solidFill>
                <a:latin typeface="Times" charset="0"/>
                <a:ea typeface="ＭＳ Ｐゴシック" charset="0"/>
              </a:defRPr>
            </a:lvl8pPr>
            <a:lvl9pPr marL="1828800" eaLnBrk="0" fontAlgn="base" hangingPunct="0">
              <a:spcBef>
                <a:spcPct val="0"/>
              </a:spcBef>
              <a:spcAft>
                <a:spcPct val="0"/>
              </a:spcAft>
              <a:defRPr sz="4000">
                <a:solidFill>
                  <a:schemeClr val="tx1"/>
                </a:solidFill>
                <a:latin typeface="Times" charset="0"/>
                <a:ea typeface="ＭＳ Ｐゴシック" charset="0"/>
              </a:defRPr>
            </a:lvl9pPr>
          </a:lstStyle>
          <a:p>
            <a:pPr>
              <a:defRPr/>
            </a:pPr>
            <a:fld id="{843C4FF9-8EA0-0340-B066-45CC8A0394DB}" type="slidenum">
              <a:rPr lang="en-US" sz="1200" smtClean="0">
                <a:solidFill>
                  <a:prstClr val="black"/>
                </a:solidFill>
              </a:rPr>
              <a:pPr>
                <a:defRPr/>
              </a:pPr>
              <a:t>23</a:t>
            </a:fld>
            <a:endParaRPr lang="en-US" sz="1200" smtClean="0">
              <a:solidFill>
                <a:prstClr val="black"/>
              </a:solidFill>
            </a:endParaRPr>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sz="4000">
                <a:solidFill>
                  <a:schemeClr val="tx1"/>
                </a:solidFill>
                <a:latin typeface="Times" charset="0"/>
                <a:ea typeface="ＭＳ Ｐゴシック" charset="0"/>
                <a:cs typeface="ＭＳ Ｐゴシック" charset="0"/>
              </a:defRPr>
            </a:lvl1pPr>
            <a:lvl2pPr marL="37931725" indent="-37474525">
              <a:defRPr sz="4000">
                <a:solidFill>
                  <a:schemeClr val="tx1"/>
                </a:solidFill>
                <a:latin typeface="Times" charset="0"/>
                <a:ea typeface="ＭＳ Ｐゴシック" charset="0"/>
              </a:defRPr>
            </a:lvl2pPr>
            <a:lvl3pPr>
              <a:defRPr sz="4000">
                <a:solidFill>
                  <a:schemeClr val="tx1"/>
                </a:solidFill>
                <a:latin typeface="Times" charset="0"/>
                <a:ea typeface="ＭＳ Ｐゴシック" charset="0"/>
              </a:defRPr>
            </a:lvl3pPr>
            <a:lvl4pPr>
              <a:defRPr sz="4000">
                <a:solidFill>
                  <a:schemeClr val="tx1"/>
                </a:solidFill>
                <a:latin typeface="Times" charset="0"/>
                <a:ea typeface="ＭＳ Ｐゴシック" charset="0"/>
              </a:defRPr>
            </a:lvl4pPr>
            <a:lvl5pPr>
              <a:defRPr sz="4000">
                <a:solidFill>
                  <a:schemeClr val="tx1"/>
                </a:solidFill>
                <a:latin typeface="Times" charset="0"/>
                <a:ea typeface="ＭＳ Ｐゴシック" charset="0"/>
              </a:defRPr>
            </a:lvl5pPr>
            <a:lvl6pPr marL="457200" eaLnBrk="0" fontAlgn="base" hangingPunct="0">
              <a:spcBef>
                <a:spcPct val="0"/>
              </a:spcBef>
              <a:spcAft>
                <a:spcPct val="0"/>
              </a:spcAft>
              <a:defRPr sz="4000">
                <a:solidFill>
                  <a:schemeClr val="tx1"/>
                </a:solidFill>
                <a:latin typeface="Times" charset="0"/>
                <a:ea typeface="ＭＳ Ｐゴシック" charset="0"/>
              </a:defRPr>
            </a:lvl6pPr>
            <a:lvl7pPr marL="914400" eaLnBrk="0" fontAlgn="base" hangingPunct="0">
              <a:spcBef>
                <a:spcPct val="0"/>
              </a:spcBef>
              <a:spcAft>
                <a:spcPct val="0"/>
              </a:spcAft>
              <a:defRPr sz="4000">
                <a:solidFill>
                  <a:schemeClr val="tx1"/>
                </a:solidFill>
                <a:latin typeface="Times" charset="0"/>
                <a:ea typeface="ＭＳ Ｐゴシック" charset="0"/>
              </a:defRPr>
            </a:lvl7pPr>
            <a:lvl8pPr marL="1371600" eaLnBrk="0" fontAlgn="base" hangingPunct="0">
              <a:spcBef>
                <a:spcPct val="0"/>
              </a:spcBef>
              <a:spcAft>
                <a:spcPct val="0"/>
              </a:spcAft>
              <a:defRPr sz="4000">
                <a:solidFill>
                  <a:schemeClr val="tx1"/>
                </a:solidFill>
                <a:latin typeface="Times" charset="0"/>
                <a:ea typeface="ＭＳ Ｐゴシック" charset="0"/>
              </a:defRPr>
            </a:lvl8pPr>
            <a:lvl9pPr marL="1828800" eaLnBrk="0" fontAlgn="base" hangingPunct="0">
              <a:spcBef>
                <a:spcPct val="0"/>
              </a:spcBef>
              <a:spcAft>
                <a:spcPct val="0"/>
              </a:spcAft>
              <a:defRPr sz="4000">
                <a:solidFill>
                  <a:schemeClr val="tx1"/>
                </a:solidFill>
                <a:latin typeface="Times" charset="0"/>
                <a:ea typeface="ＭＳ Ｐゴシック" charset="0"/>
              </a:defRPr>
            </a:lvl9pPr>
          </a:lstStyle>
          <a:p>
            <a:pPr>
              <a:defRPr/>
            </a:pPr>
            <a:fld id="{BB27B6CC-7C1D-2047-91F4-2E5DC9E66C5D}" type="slidenum">
              <a:rPr lang="en-US" sz="1200" smtClean="0">
                <a:solidFill>
                  <a:srgbClr val="000000"/>
                </a:solidFill>
              </a:rPr>
              <a:pPr>
                <a:defRPr/>
              </a:pPr>
              <a:t>24</a:t>
            </a:fld>
            <a:endParaRPr lang="en-US" sz="1200" smtClean="0">
              <a:solidFill>
                <a:srgbClr val="000000"/>
              </a:solidFill>
            </a:endParaRPr>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FFB89D-4346-FA45-BB31-5E068D80E85E}" type="slidenum">
              <a:rPr lang="en-US">
                <a:solidFill>
                  <a:prstClr val="black"/>
                </a:solidFill>
              </a:rPr>
              <a:pPr/>
              <a:t>25</a:t>
            </a:fld>
            <a:endParaRPr lang="en-US">
              <a:solidFill>
                <a:prstClr val="black"/>
              </a:solidFill>
            </a:endParaRPr>
          </a:p>
        </p:txBody>
      </p:sp>
      <p:sp>
        <p:nvSpPr>
          <p:cNvPr id="6389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38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24878D-11FA-354C-B5C1-96B2890E910E}" type="slidenum">
              <a:rPr lang="en-US">
                <a:solidFill>
                  <a:prstClr val="black"/>
                </a:solidFill>
              </a:rPr>
              <a:pPr/>
              <a:t>26</a:t>
            </a:fld>
            <a:endParaRPr lang="en-US">
              <a:solidFill>
                <a:prstClr val="black"/>
              </a:solidFill>
            </a:endParaRPr>
          </a:p>
        </p:txBody>
      </p:sp>
      <p:sp>
        <p:nvSpPr>
          <p:cNvPr id="5263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26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sz="4000">
                <a:solidFill>
                  <a:schemeClr val="tx1"/>
                </a:solidFill>
                <a:latin typeface="Times" charset="0"/>
                <a:ea typeface="ＭＳ Ｐゴシック" charset="0"/>
                <a:cs typeface="ＭＳ Ｐゴシック" charset="0"/>
              </a:defRPr>
            </a:lvl1pPr>
            <a:lvl2pPr marL="37931725" indent="-37474525">
              <a:defRPr sz="4000">
                <a:solidFill>
                  <a:schemeClr val="tx1"/>
                </a:solidFill>
                <a:latin typeface="Times" charset="0"/>
                <a:ea typeface="ＭＳ Ｐゴシック" charset="0"/>
              </a:defRPr>
            </a:lvl2pPr>
            <a:lvl3pPr>
              <a:defRPr sz="4000">
                <a:solidFill>
                  <a:schemeClr val="tx1"/>
                </a:solidFill>
                <a:latin typeface="Times" charset="0"/>
                <a:ea typeface="ＭＳ Ｐゴシック" charset="0"/>
              </a:defRPr>
            </a:lvl3pPr>
            <a:lvl4pPr>
              <a:defRPr sz="4000">
                <a:solidFill>
                  <a:schemeClr val="tx1"/>
                </a:solidFill>
                <a:latin typeface="Times" charset="0"/>
                <a:ea typeface="ＭＳ Ｐゴシック" charset="0"/>
              </a:defRPr>
            </a:lvl4pPr>
            <a:lvl5pPr>
              <a:defRPr sz="4000">
                <a:solidFill>
                  <a:schemeClr val="tx1"/>
                </a:solidFill>
                <a:latin typeface="Times" charset="0"/>
                <a:ea typeface="ＭＳ Ｐゴシック" charset="0"/>
              </a:defRPr>
            </a:lvl5pPr>
            <a:lvl6pPr marL="457200" eaLnBrk="0" fontAlgn="base" hangingPunct="0">
              <a:spcBef>
                <a:spcPct val="0"/>
              </a:spcBef>
              <a:spcAft>
                <a:spcPct val="0"/>
              </a:spcAft>
              <a:defRPr sz="4000">
                <a:solidFill>
                  <a:schemeClr val="tx1"/>
                </a:solidFill>
                <a:latin typeface="Times" charset="0"/>
                <a:ea typeface="ＭＳ Ｐゴシック" charset="0"/>
              </a:defRPr>
            </a:lvl6pPr>
            <a:lvl7pPr marL="914400" eaLnBrk="0" fontAlgn="base" hangingPunct="0">
              <a:spcBef>
                <a:spcPct val="0"/>
              </a:spcBef>
              <a:spcAft>
                <a:spcPct val="0"/>
              </a:spcAft>
              <a:defRPr sz="4000">
                <a:solidFill>
                  <a:schemeClr val="tx1"/>
                </a:solidFill>
                <a:latin typeface="Times" charset="0"/>
                <a:ea typeface="ＭＳ Ｐゴシック" charset="0"/>
              </a:defRPr>
            </a:lvl7pPr>
            <a:lvl8pPr marL="1371600" eaLnBrk="0" fontAlgn="base" hangingPunct="0">
              <a:spcBef>
                <a:spcPct val="0"/>
              </a:spcBef>
              <a:spcAft>
                <a:spcPct val="0"/>
              </a:spcAft>
              <a:defRPr sz="4000">
                <a:solidFill>
                  <a:schemeClr val="tx1"/>
                </a:solidFill>
                <a:latin typeface="Times" charset="0"/>
                <a:ea typeface="ＭＳ Ｐゴシック" charset="0"/>
              </a:defRPr>
            </a:lvl8pPr>
            <a:lvl9pPr marL="1828800" eaLnBrk="0" fontAlgn="base" hangingPunct="0">
              <a:spcBef>
                <a:spcPct val="0"/>
              </a:spcBef>
              <a:spcAft>
                <a:spcPct val="0"/>
              </a:spcAft>
              <a:defRPr sz="4000">
                <a:solidFill>
                  <a:schemeClr val="tx1"/>
                </a:solidFill>
                <a:latin typeface="Times" charset="0"/>
                <a:ea typeface="ＭＳ Ｐゴシック" charset="0"/>
              </a:defRPr>
            </a:lvl9pPr>
          </a:lstStyle>
          <a:p>
            <a:pPr>
              <a:defRPr/>
            </a:pPr>
            <a:fld id="{1026DF7E-46BB-8447-AAA7-DF5B7D8BF6BD}" type="slidenum">
              <a:rPr lang="en-US" sz="1200" smtClean="0">
                <a:solidFill>
                  <a:srgbClr val="000000"/>
                </a:solidFill>
              </a:rPr>
              <a:pPr>
                <a:defRPr/>
              </a:pPr>
              <a:t>27</a:t>
            </a:fld>
            <a:endParaRPr lang="en-US" sz="1200" smtClean="0">
              <a:solidFill>
                <a:srgbClr val="000000"/>
              </a:solidFill>
            </a:endParaRPr>
          </a:p>
        </p:txBody>
      </p:sp>
      <p:sp>
        <p:nvSpPr>
          <p:cNvPr id="153602" name="Rectangle 1026"/>
          <p:cNvSpPr>
            <a:spLocks noGrp="1" noRot="1" noChangeAspect="1" noChangeArrowheads="1" noTextEdit="1"/>
          </p:cNvSpPr>
          <p:nvPr>
            <p:ph type="sldImg"/>
          </p:nvPr>
        </p:nvSpPr>
        <p:spPr>
          <a:ln/>
        </p:spPr>
      </p:sp>
      <p:sp>
        <p:nvSpPr>
          <p:cNvPr id="15360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C9DCA0-627B-2F42-B20F-38592C850E32}" type="slidenum">
              <a:rPr lang="en-US">
                <a:solidFill>
                  <a:prstClr val="black"/>
                </a:solidFill>
                <a:latin typeface="Calibri"/>
              </a:rPr>
              <a:pPr/>
              <a:t>32</a:t>
            </a:fld>
            <a:endParaRPr lang="en-US">
              <a:solidFill>
                <a:prstClr val="black"/>
              </a:solidFill>
              <a:latin typeface="Calibri"/>
            </a:endParaRPr>
          </a:p>
        </p:txBody>
      </p:sp>
      <p:sp>
        <p:nvSpPr>
          <p:cNvPr id="13824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3824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p>
            <a:pPr>
              <a:defRPr/>
            </a:pPr>
            <a:fld id="{11826413-5114-9643-B33D-D2E80C408C32}" type="slidenum">
              <a:rPr lang="en-US">
                <a:solidFill>
                  <a:prstClr val="black"/>
                </a:solidFill>
              </a:rPr>
              <a:pPr>
                <a:defRPr/>
              </a:pPr>
              <a:t>56</a:t>
            </a:fld>
            <a:endParaRPr lang="en-US">
              <a:solidFill>
                <a:prstClr val="black"/>
              </a:solidFill>
            </a:endParaRPr>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558AEE-47A6-9B4D-90C6-7EE48ED9754A}"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3221111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558AEE-47A6-9B4D-90C6-7EE48ED9754A}"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2427400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558AEE-47A6-9B4D-90C6-7EE48ED9754A}"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2115039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558AEE-47A6-9B4D-90C6-7EE48ED9754A}"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19101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558AEE-47A6-9B4D-90C6-7EE48ED9754A}" type="datetimeFigureOut">
              <a:rPr lang="en-US" smtClean="0"/>
              <a:t>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3416728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558AEE-47A6-9B4D-90C6-7EE48ED9754A}" type="datetimeFigureOut">
              <a:rPr lang="en-US" smtClean="0"/>
              <a:t>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1204329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58AEE-47A6-9B4D-90C6-7EE48ED9754A}" type="datetimeFigureOut">
              <a:rPr lang="en-US" smtClean="0"/>
              <a:t>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2771561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558AEE-47A6-9B4D-90C6-7EE48ED9754A}"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1593925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558AEE-47A6-9B4D-90C6-7EE48ED9754A}"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11903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558AEE-47A6-9B4D-90C6-7EE48ED9754A}"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163823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558AEE-47A6-9B4D-90C6-7EE48ED9754A}"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AACFB-A2AF-364C-BF6B-D8C3A761C72E}" type="slidenum">
              <a:rPr lang="en-US" smtClean="0"/>
              <a:t>‹#›</a:t>
            </a:fld>
            <a:endParaRPr lang="en-US"/>
          </a:p>
        </p:txBody>
      </p:sp>
    </p:spTree>
    <p:extLst>
      <p:ext uri="{BB962C8B-B14F-4D97-AF65-F5344CB8AC3E}">
        <p14:creationId xmlns:p14="http://schemas.microsoft.com/office/powerpoint/2010/main" val="896884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AFAC37DA-8D83-9846-91AC-6128C2C2FC8E}"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4131456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3C3B4B96-8AB8-1341-BF47-055DD10A3C1D}"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1288188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E81E64AB-BFD7-5B44-BE71-B0B26C81E288}"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4270794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3529FCBB-374C-1541-AE7C-FDA77E5F042C}"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1371715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9" name="Slide Number Placeholder 8"/>
          <p:cNvSpPr>
            <a:spLocks noGrp="1"/>
          </p:cNvSpPr>
          <p:nvPr>
            <p:ph type="sldNum" sz="quarter" idx="12"/>
          </p:nvPr>
        </p:nvSpPr>
        <p:spPr/>
        <p:txBody>
          <a:bodyPr/>
          <a:lstStyle>
            <a:lvl1pPr>
              <a:defRPr/>
            </a:lvl1pPr>
          </a:lstStyle>
          <a:p>
            <a:fld id="{AF3FABB7-8403-694C-9C1B-21A7AA81A328}"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4241393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5" name="Slide Number Placeholder 4"/>
          <p:cNvSpPr>
            <a:spLocks noGrp="1"/>
          </p:cNvSpPr>
          <p:nvPr>
            <p:ph type="sldNum" sz="quarter" idx="12"/>
          </p:nvPr>
        </p:nvSpPr>
        <p:spPr/>
        <p:txBody>
          <a:bodyPr/>
          <a:lstStyle>
            <a:lvl1pPr>
              <a:defRPr/>
            </a:lvl1pPr>
          </a:lstStyle>
          <a:p>
            <a:fld id="{812B96F7-A3E0-D945-8440-DE61DB46D9EC}"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2311863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4" name="Slide Number Placeholder 3"/>
          <p:cNvSpPr>
            <a:spLocks noGrp="1"/>
          </p:cNvSpPr>
          <p:nvPr>
            <p:ph type="sldNum" sz="quarter" idx="12"/>
          </p:nvPr>
        </p:nvSpPr>
        <p:spPr/>
        <p:txBody>
          <a:bodyPr/>
          <a:lstStyle>
            <a:lvl1pPr>
              <a:defRPr/>
            </a:lvl1pPr>
          </a:lstStyle>
          <a:p>
            <a:fld id="{B44B7D04-E9C4-5746-8D45-B1CF5FDB712A}"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3377934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AFD204DB-8861-8D48-A697-E8EE269DC14A}"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1208438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46803CAA-E040-0F45-827F-200F6727916A}"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3495591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DAA73335-6EC6-8A47-99BA-66E1C6B03E57}"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33267204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Arial"/>
              <a:ea typeface="ＭＳ Ｐゴシック"/>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8C218736-758C-664E-A89A-9C4E156280BD}"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2928802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B0E996EE-CFDD-594D-A8F3-9ACB7B27CCC6}"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3382866489"/>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7CEBF5F9-8CDC-0E4D-B091-7FB1EF2AA0A3}"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2544582119"/>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F745303-519B-7D4D-B749-2E18ACE9E16B}"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2034303610"/>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002A3CCB-49EC-0444-AF30-A63134A30DF4}"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3760668686"/>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DFD54607-4D0C-A241-A24D-CA2546831637}"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2995917284"/>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E975498-24C2-944B-86D7-9BACA62256C6}"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778625728"/>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BDD163FB-92BD-1640-B6A6-C1BEEA7EC173}"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1244584288"/>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8322A57F-6C43-9241-9EDA-77AB7BCAE1BE}"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233120414"/>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4233CFD2-B937-A340-B119-E899E6216973}"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3736164051"/>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934898D-2EA6-C145-BCE3-8B5161328CCB}"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2127173870"/>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E14E512-A835-314D-974C-94080C121401}" type="slidenum">
              <a:rPr lang="en-US">
                <a:solidFill>
                  <a:srgbClr val="000000"/>
                </a:solidFill>
                <a:latin typeface="Times"/>
                <a:ea typeface="ＭＳ Ｐゴシック"/>
              </a:rPr>
              <a:pPr/>
              <a:t>‹#›</a:t>
            </a:fld>
            <a:endParaRPr lang="en-US">
              <a:solidFill>
                <a:srgbClr val="000000"/>
              </a:solidFill>
              <a:latin typeface="Times"/>
              <a:ea typeface="ＭＳ Ｐゴシック"/>
            </a:endParaRPr>
          </a:p>
        </p:txBody>
      </p:sp>
    </p:spTree>
    <p:extLst>
      <p:ext uri="{BB962C8B-B14F-4D97-AF65-F5344CB8AC3E}">
        <p14:creationId xmlns:p14="http://schemas.microsoft.com/office/powerpoint/2010/main" val="3738699329"/>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19187638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5858224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39265269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32594289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GB">
              <a:solidFill>
                <a:prstClr val="white">
                  <a:tint val="75000"/>
                </a:prstClr>
              </a:solidFill>
              <a:latin typeface="Calibri"/>
            </a:endParaRPr>
          </a:p>
        </p:txBody>
      </p:sp>
      <p:sp>
        <p:nvSpPr>
          <p:cNvPr id="9" name="Slide Number Placeholder 8"/>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1808738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GB">
              <a:solidFill>
                <a:prstClr val="white">
                  <a:tint val="75000"/>
                </a:prstClr>
              </a:solidFill>
              <a:latin typeface="Calibri"/>
            </a:endParaRPr>
          </a:p>
        </p:txBody>
      </p:sp>
      <p:sp>
        <p:nvSpPr>
          <p:cNvPr id="5" name="Slide Number Placeholder 4"/>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29188667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GB">
              <a:solidFill>
                <a:prstClr val="white">
                  <a:tint val="75000"/>
                </a:prstClr>
              </a:solidFill>
              <a:latin typeface="Calibri"/>
            </a:endParaRPr>
          </a:p>
        </p:txBody>
      </p:sp>
      <p:sp>
        <p:nvSpPr>
          <p:cNvPr id="4" name="Slide Number Placeholder 3"/>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9921560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21923556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23311658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15865978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FE861A0-B586-4E83-82E8-4BF01653B422}" type="datetimeFigureOut">
              <a:rPr lang="en-GB" smtClean="0">
                <a:solidFill>
                  <a:prstClr val="white">
                    <a:tint val="75000"/>
                  </a:prstClr>
                </a:solidFill>
                <a:latin typeface="Calibri"/>
              </a:rPr>
              <a:pPr/>
              <a:t>09/12/2015</a:t>
            </a:fld>
            <a:endParaRPr lang="en-GB">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ECA419CE-61D5-4404-AEDA-1BD4FDF41E84}" type="slidenum">
              <a:rPr lang="en-GB" smtClean="0">
                <a:solidFill>
                  <a:prstClr val="white">
                    <a:tint val="75000"/>
                  </a:prstClr>
                </a:solidFill>
                <a:latin typeface="Calibri"/>
              </a: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35395723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latin typeface="Arial"/>
              <a:ea typeface="ＭＳ Ｐゴシック"/>
              <a:cs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a typeface="ＭＳ Ｐゴシック"/>
              <a:cs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fld id="{6D8B1494-BE26-5444-BFAE-7482E3CDFDEB}" type="slidenum">
              <a:rPr lang="en-US">
                <a:solidFill>
                  <a:srgbClr val="000000"/>
                </a:solidFill>
                <a:latin typeface="Arial"/>
                <a:ea typeface="ＭＳ Ｐゴシック"/>
                <a:cs typeface="ＭＳ Ｐゴシック"/>
              </a:rPr>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28501798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825E3A-D196-2546-A7D7-5096EF1DA9F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9991337"/>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715040-F2DB-FA4D-95FB-19FC32736E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6781827"/>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ED78B2-4C11-C54B-9A1D-C50883F683E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6498001"/>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2C741D5-5B50-184F-A5C9-A311FD7495D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5297310"/>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7EA4C02-807C-E64C-A0EC-0D417A1305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3373856"/>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12961C0-4D69-4F48-97B3-CED070C633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1450862"/>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B275990-E37E-3646-9CA3-3950CAFD13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4738911"/>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3A1B4F1-4398-0142-92E3-2A5CB9FA0A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68886187"/>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66E76E-D779-084F-9BFB-16EBE28FB4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1062181"/>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0EC39D-25E4-C745-BBBE-279257505B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4349658"/>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CFDFF4-8C10-1246-9095-E58EEDCAB94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9968238"/>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825E3A-D196-2546-A7D7-5096EF1DA9F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1168562"/>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715040-F2DB-FA4D-95FB-19FC32736E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5346947"/>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ED78B2-4C11-C54B-9A1D-C50883F683E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6718407"/>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2C741D5-5B50-184F-A5C9-A311FD7495D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693380"/>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7EA4C02-807C-E64C-A0EC-0D417A1305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4843300"/>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12961C0-4D69-4F48-97B3-CED070C633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4035256"/>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B275990-E37E-3646-9CA3-3950CAFD13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2090117"/>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3A1B4F1-4398-0142-92E3-2A5CB9FA0A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318598"/>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66E76E-D779-084F-9BFB-16EBE28FB4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826614"/>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0EC39D-25E4-C745-BBBE-279257505B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8608219"/>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CFDFF4-8C10-1246-9095-E58EEDCAB94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1225811"/>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E6B134-C172-C549-84BE-F82146CE49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71090418"/>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BD17616-B05A-1341-9299-5418D15E845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41037344"/>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0E77774-21DB-E341-8FB7-6BCA305EE11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2853171"/>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2885C0A-E971-C74F-A416-5B971EA039C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00681040"/>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5EEB6CF-9694-9D49-8866-7FE93149B1A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8372946"/>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607F8C9-AEBE-3043-AE64-DCB24E54828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47371321"/>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E9B4FBF-07A3-9040-AE56-DFD8A15467F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85996942"/>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EB2BF87-72B4-634B-B35B-F4343AD5196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0422405"/>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7B4130D-35AD-4344-8289-A73DA60F345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5683687"/>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7633DAE-776F-F346-BFD9-F068CB7BC76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883332"/>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955855D-3E7B-2045-8FA3-8BD4F45E4E2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3473228"/>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3" name="Rectangle 5"/>
          <p:cNvSpPr>
            <a:spLocks noGrp="1" noChangeArrowheads="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4" name="Rectangle 6"/>
          <p:cNvSpPr>
            <a:spLocks noGrp="1" noChangeArrowheads="1"/>
          </p:cNvSpPr>
          <p:nvPr>
            <p:ph type="sldNum" sz="quarter" idx="12"/>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fld id="{720D3D76-657D-C640-AE81-6F0D7558D96B}" type="slidenum">
              <a:rPr lang="en-US"/>
              <a:pPr>
                <a:defRPr/>
              </a:pPr>
              <a:t>‹#›</a:t>
            </a:fld>
            <a:endParaRPr lang="en-US"/>
          </a:p>
        </p:txBody>
      </p:sp>
    </p:spTree>
    <p:extLst>
      <p:ext uri="{BB962C8B-B14F-4D97-AF65-F5344CB8AC3E}">
        <p14:creationId xmlns:p14="http://schemas.microsoft.com/office/powerpoint/2010/main" val="3641028917"/>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3" name="Rectangle 5"/>
          <p:cNvSpPr>
            <a:spLocks noGrp="1" noChangeArrowheads="1"/>
          </p:cNvSpPr>
          <p:nvPr>
            <p:ph type="ftr" sz="quarter" idx="11"/>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4" name="Rectangle 6"/>
          <p:cNvSpPr>
            <a:spLocks noGrp="1" noChangeArrowheads="1"/>
          </p:cNvSpPr>
          <p:nvPr>
            <p:ph type="sldNum" sz="quarter" idx="12"/>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fld id="{D0C8B050-C098-AE4F-9C28-D5923326FCD4}" type="slidenum">
              <a:rPr lang="en-US"/>
              <a:pPr>
                <a:defRPr/>
              </a:pPr>
              <a:t>‹#›</a:t>
            </a:fld>
            <a:endParaRPr lang="en-US"/>
          </a:p>
        </p:txBody>
      </p:sp>
    </p:spTree>
    <p:extLst>
      <p:ext uri="{BB962C8B-B14F-4D97-AF65-F5344CB8AC3E}">
        <p14:creationId xmlns:p14="http://schemas.microsoft.com/office/powerpoint/2010/main" val="14340248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5" name="Rectangle 5"/>
          <p:cNvSpPr>
            <a:spLocks noGrp="1" noChangeArrowheads="1"/>
          </p:cNvSpPr>
          <p:nvPr>
            <p:ph type="ftr" sz="quarter" idx="11"/>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6" name="Rectangle 6"/>
          <p:cNvSpPr>
            <a:spLocks noGrp="1" noChangeArrowheads="1"/>
          </p:cNvSpPr>
          <p:nvPr>
            <p:ph type="sldNum" sz="quarter" idx="12"/>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fld id="{D1C3546B-7CDF-3947-B0BD-23D3C9CB3163}" type="slidenum">
              <a:rPr lang="en-US"/>
              <a:pPr>
                <a:defRPr/>
              </a:pPr>
              <a:t>‹#›</a:t>
            </a:fld>
            <a:endParaRPr lang="en-US"/>
          </a:p>
        </p:txBody>
      </p:sp>
    </p:spTree>
    <p:extLst>
      <p:ext uri="{BB962C8B-B14F-4D97-AF65-F5344CB8AC3E}">
        <p14:creationId xmlns:p14="http://schemas.microsoft.com/office/powerpoint/2010/main" val="159926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Arc 3"/>
          <p:cNvSpPr>
            <a:spLocks/>
          </p:cNvSpPr>
          <p:nvPr/>
        </p:nvSpPr>
        <p:spPr bwMode="auto">
          <a:xfrm>
            <a:off x="0" y="842963"/>
            <a:ext cx="2895600" cy="6018212"/>
          </a:xfrm>
          <a:custGeom>
            <a:avLst/>
            <a:gdLst>
              <a:gd name="T0" fmla="*/ 0 w 21600"/>
              <a:gd name="T1" fmla="*/ 0 h 21600"/>
              <a:gd name="T2" fmla="*/ 2895600 w 21600"/>
              <a:gd name="T3" fmla="*/ 6018212 h 21600"/>
              <a:gd name="T4" fmla="*/ 0 w 21600"/>
              <a:gd name="T5" fmla="*/ 60182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gradFill rotWithShape="0">
            <a:gsLst>
              <a:gs pos="0">
                <a:schemeClr val="accent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lIns="91439" tIns="45719" rIns="91439" bIns="45719"/>
          <a:lstStyle/>
          <a:p>
            <a:pPr defTabSz="914400" eaLnBrk="0" fontAlgn="base" hangingPunct="0">
              <a:spcBef>
                <a:spcPct val="0"/>
              </a:spcBef>
              <a:spcAft>
                <a:spcPct val="0"/>
              </a:spcAft>
              <a:defRPr/>
            </a:pPr>
            <a:endParaRPr lang="en-US" sz="4000">
              <a:solidFill>
                <a:srgbClr val="009999"/>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3076" name="Rectangle 4"/>
          <p:cNvSpPr>
            <a:spLocks noGrp="1" noChangeArrowheads="1"/>
          </p:cNvSpPr>
          <p:nvPr>
            <p:ph type="ctrTitle" sz="quarter"/>
          </p:nvPr>
        </p:nvSpPr>
        <p:spPr>
          <a:xfrm>
            <a:off x="2743201" y="427039"/>
            <a:ext cx="6399213" cy="1524000"/>
          </a:xfrm>
        </p:spPr>
        <p:txBody>
          <a:bodyPr anchor="b"/>
          <a:lstStyle>
            <a:lvl1pPr>
              <a:lnSpc>
                <a:spcPct val="80000"/>
              </a:lnSpc>
              <a:defRPr sz="6600"/>
            </a:lvl1pPr>
          </a:lstStyle>
          <a:p>
            <a:r>
              <a:rPr lang="en-US"/>
              <a:t>Click to edit Master title style</a:t>
            </a:r>
          </a:p>
        </p:txBody>
      </p:sp>
      <p:sp>
        <p:nvSpPr>
          <p:cNvPr id="3077" name="Rectangle 5"/>
          <p:cNvSpPr>
            <a:spLocks noGrp="1" noChangeArrowheads="1"/>
          </p:cNvSpPr>
          <p:nvPr>
            <p:ph type="subTitle" sz="quarter" idx="1"/>
          </p:nvPr>
        </p:nvSpPr>
        <p:spPr>
          <a:xfrm>
            <a:off x="4191000" y="1752601"/>
            <a:ext cx="4572000" cy="1752600"/>
          </a:xfrm>
        </p:spPr>
        <p:txBody>
          <a:bodyPr/>
          <a:lstStyle>
            <a:lvl1pPr marL="0" indent="0">
              <a:buFont typeface="Monotype Sorts" charset="2"/>
              <a:buNone/>
              <a:defRPr sz="2400"/>
            </a:lvl1pPr>
          </a:lstStyle>
          <a:p>
            <a:r>
              <a:rPr lang="en-US"/>
              <a:t>Click to edit Master subtitle style</a:t>
            </a:r>
          </a:p>
        </p:txBody>
      </p:sp>
      <p:sp>
        <p:nvSpPr>
          <p:cNvPr id="5" name="Rectangle 6"/>
          <p:cNvSpPr>
            <a:spLocks noGrp="1" noChangeArrowheads="1"/>
          </p:cNvSpPr>
          <p:nvPr>
            <p:ph type="dt" sz="quarter" idx="10"/>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6" name="Rectangle 7"/>
          <p:cNvSpPr>
            <a:spLocks noGrp="1" noChangeArrowheads="1"/>
          </p:cNvSpPr>
          <p:nvPr>
            <p:ph type="ftr" sz="quarter" idx="11"/>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7" name="Rectangle 8"/>
          <p:cNvSpPr>
            <a:spLocks noGrp="1" noChangeArrowheads="1"/>
          </p:cNvSpPr>
          <p:nvPr>
            <p:ph type="sldNum" sz="quarter" idx="12"/>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fld id="{5D62E22F-D1D3-9A4A-B963-C42B2BD44996}" type="slidenum">
              <a:rPr lang="en-US"/>
              <a:pPr>
                <a:defRPr/>
              </a:pPr>
              <a:t>‹#›</a:t>
            </a:fld>
            <a:endParaRPr lang="en-US"/>
          </a:p>
        </p:txBody>
      </p:sp>
    </p:spTree>
    <p:extLst>
      <p:ext uri="{BB962C8B-B14F-4D97-AF65-F5344CB8AC3E}">
        <p14:creationId xmlns:p14="http://schemas.microsoft.com/office/powerpoint/2010/main" val="35649736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eaLnBrk="0" fontAlgn="base" hangingPunct="0">
              <a:spcBef>
                <a:spcPct val="0"/>
              </a:spcBef>
              <a:spcAft>
                <a:spcPct val="0"/>
              </a:spcAft>
              <a:defRPr>
                <a:effectLst>
                  <a:outerShdw blurRad="38100" dist="38100" dir="2700000" algn="tl">
                    <a:srgbClr val="000000">
                      <a:alpha val="43137"/>
                    </a:srgbClr>
                  </a:outerShdw>
                </a:effectLst>
                <a:ea typeface="ＭＳ Ｐゴシック" charset="0"/>
                <a:cs typeface="ＭＳ Ｐゴシック" charset="0"/>
              </a:defRPr>
            </a:lvl1pPr>
          </a:lstStyle>
          <a:p>
            <a:pPr>
              <a:defRPr/>
            </a:pPr>
            <a:fld id="{B69714CB-B143-C44C-80EE-0BADA0E16B7E}" type="slidenum">
              <a:rPr lang="en-US"/>
              <a:pPr>
                <a:defRPr/>
              </a:pPr>
              <a:t>‹#›</a:t>
            </a:fld>
            <a:endParaRPr lang="en-US"/>
          </a:p>
        </p:txBody>
      </p:sp>
    </p:spTree>
    <p:extLst>
      <p:ext uri="{BB962C8B-B14F-4D97-AF65-F5344CB8AC3E}">
        <p14:creationId xmlns:p14="http://schemas.microsoft.com/office/powerpoint/2010/main" val="14397175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23446B53-54E4-1D47-BB38-2C6EBFEEBC67}"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694701639"/>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E5A60D80-2689-7348-A887-8160BEB167EB}"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742464948"/>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3EA003-7551-2340-8024-E974EBE04B10}"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2748717033"/>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97187FE1-31BD-AD44-A1D4-C59171BBAB8F}"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143958868"/>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6BF9C6-43FB-DE45-A7E0-5D0E548CD65A}"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16139366"/>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5" name="Rectangle 6"/>
          <p:cNvSpPr>
            <a:spLocks noGrp="1" noChangeArrowheads="1"/>
          </p:cNvSpPr>
          <p:nvPr>
            <p:ph type="sldNum" sz="quarter" idx="12"/>
          </p:nvPr>
        </p:nvSpPr>
        <p:spPr>
          <a:ln/>
        </p:spPr>
        <p:txBody>
          <a:bodyPr/>
          <a:lstStyle>
            <a:lvl1pPr>
              <a:defRPr/>
            </a:lvl1pPr>
          </a:lstStyle>
          <a:p>
            <a:pPr>
              <a:defRPr/>
            </a:pPr>
            <a:fld id="{4D5F8651-30F6-8E4B-85AF-400967C7D60E}"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710947592"/>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4" name="Rectangle 6"/>
          <p:cNvSpPr>
            <a:spLocks noGrp="1" noChangeArrowheads="1"/>
          </p:cNvSpPr>
          <p:nvPr>
            <p:ph type="sldNum" sz="quarter" idx="12"/>
          </p:nvPr>
        </p:nvSpPr>
        <p:spPr>
          <a:ln/>
        </p:spPr>
        <p:txBody>
          <a:bodyPr/>
          <a:lstStyle>
            <a:lvl1pPr>
              <a:defRPr/>
            </a:lvl1pPr>
          </a:lstStyle>
          <a:p>
            <a:pPr>
              <a:defRPr/>
            </a:pPr>
            <a:fld id="{60A1665C-DB8C-D94E-B566-58624BB3717B}"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4281773212"/>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7A08E620-F717-A347-BA64-E896CC9E8B6F}"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91566554"/>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AEB6A2-EF32-3D4B-8563-B77A9ED06DCB}"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014480993"/>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FEF692F5-309D-844C-BA47-4056322A816B}"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4196998835"/>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291C4A-E5B6-6144-A830-9619F4C86D11}"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661889949"/>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BEF5E9-D066-5A4F-9D6D-BB3E7FA641C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5346315"/>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CDA490-D647-954C-B9D3-B521B24771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6799377"/>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020121A-0A1D-0F40-86B4-73ABFD45B14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63239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263C9D-E757-9742-A17B-2E3D37EBE31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533316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4" name="Rectangle 6"/>
          <p:cNvSpPr>
            <a:spLocks noGrp="1" noChangeArrowheads="1"/>
          </p:cNvSpPr>
          <p:nvPr>
            <p:ph type="sldNum" sz="quarter" idx="12"/>
          </p:nvPr>
        </p:nvSpPr>
        <p:spPr>
          <a:ln/>
        </p:spPr>
        <p:txBody>
          <a:bodyPr/>
          <a:lstStyle>
            <a:lvl1pPr>
              <a:defRPr/>
            </a:lvl1pPr>
          </a:lstStyle>
          <a:p>
            <a:pPr>
              <a:defRPr/>
            </a:pPr>
            <a:fld id="{739A4544-70FE-594B-9C3D-B268B8FE5E51}"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857389146"/>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smtClean="0"/>
            </a:lvl1pPr>
          </a:lstStyle>
          <a:p>
            <a:fld id="{DDF8239E-DE23-6D45-A95F-16C107317021}"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1948250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4" name="Slide Number Placeholder 3"/>
          <p:cNvSpPr>
            <a:spLocks noGrp="1"/>
          </p:cNvSpPr>
          <p:nvPr>
            <p:ph type="sldNum" sz="quarter" idx="12"/>
          </p:nvPr>
        </p:nvSpPr>
        <p:spPr/>
        <p:txBody>
          <a:bodyPr/>
          <a:lstStyle>
            <a:lvl1pPr>
              <a:defRPr smtClean="0"/>
            </a:lvl1pPr>
          </a:lstStyle>
          <a:p>
            <a:fld id="{8527B292-1161-B042-BF6B-7CFCDDDBBD1B}"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0278305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BEF5E9-D066-5A4F-9D6D-BB3E7FA641C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2007001"/>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CDA490-D647-954C-B9D3-B521B24771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09933528"/>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5E67BB3-6D4A-DA4C-B83D-DD27B5F4BE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2437371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AAAB5EC-4349-E64E-A7F2-006C656EED2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201890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5D5E4C2-8FEE-7F45-A61D-D55D03428B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195345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23F7FA2-B390-E146-8995-1D6FCF8205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84735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2B33387C-A1FE-7245-B959-93AC7D6804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2110373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88427F2-246E-F345-84E8-432130A0D79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9165446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FEA2526-DB4C-6440-A2FD-DED7B9FFEB1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86953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4752962-7A90-6742-BF4C-751294174A8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2517560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509716A-A1AD-C845-B563-55878460EC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4454398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F7085BB-4702-0E43-9E02-7613D95A5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48601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2AA583D-2C0F-2548-8C2C-C8F46EC6FC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48039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7C883B-9821-EB43-B334-B311BBE85F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58482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D3D880E-50D0-854C-BAE4-6F83CC9BBC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99977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6C2B2D-444F-6240-907A-4796D03389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7574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2DA583B-E373-1B40-B18D-D604D0799C9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92427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394A989-1CA6-274C-86C1-F167DB49278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533090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8FBBDBE-EAAC-3046-929F-042997D9CD2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30091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3855AE6-44C2-3C4A-A87A-FA73C964293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0936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AB073EA-555C-C442-AADE-92365D863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77663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7A0FF18-2585-9D4E-86A4-6C42FEABE1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004283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EC8E4C-8566-F54B-9D4E-A2EA07A285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20682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C5C7E1D-4ED8-8941-8B5A-39904189C2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937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83.xml"/><Relationship Id="rId1" Type="http://schemas.openxmlformats.org/officeDocument/2006/relationships/slideLayout" Target="../slideLayouts/slideLayout8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12.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96.xml"/><Relationship Id="rId1" Type="http://schemas.openxmlformats.org/officeDocument/2006/relationships/slideLayout" Target="../slideLayouts/slideLayout95.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98.xml"/><Relationship Id="rId1" Type="http://schemas.openxmlformats.org/officeDocument/2006/relationships/slideLayout" Target="../slideLayouts/slideLayout97.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99.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101.xml"/><Relationship Id="rId1" Type="http://schemas.openxmlformats.org/officeDocument/2006/relationships/slideLayout" Target="../slideLayouts/slideLayout100.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slideLayout" Target="../slideLayouts/slideLayout103.xml"/><Relationship Id="rId1" Type="http://schemas.openxmlformats.org/officeDocument/2006/relationships/slideLayout" Target="../slideLayouts/slideLayout10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8.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9.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558AEE-47A6-9B4D-90C6-7EE48ED9754A}" type="datetimeFigureOut">
              <a:rPr lang="en-US" smtClean="0"/>
              <a:t>12/9/2015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AACFB-A2AF-364C-BF6B-D8C3A761C72E}" type="slidenum">
              <a:rPr lang="en-US" smtClean="0"/>
              <a:t>‹#›</a:t>
            </a:fld>
            <a:endParaRPr lang="en-US"/>
          </a:p>
        </p:txBody>
      </p:sp>
    </p:spTree>
    <p:extLst>
      <p:ext uri="{BB962C8B-B14F-4D97-AF65-F5344CB8AC3E}">
        <p14:creationId xmlns:p14="http://schemas.microsoft.com/office/powerpoint/2010/main" val="3780140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vl1pPr>
          </a:lstStyle>
          <a:p>
            <a:pPr defTabSz="914400"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pPr defTabSz="914400" eaLnBrk="0" fontAlgn="base" hangingPunct="0">
              <a:spcBef>
                <a:spcPct val="0"/>
              </a:spcBef>
              <a:spcAft>
                <a:spcPct val="0"/>
              </a:spcAft>
            </a:pPr>
            <a:fld id="{5E9E3CAC-84F4-4B4B-8D83-BD643061FECC}" type="slidenum">
              <a:rPr lang="en-US" smtClean="0">
                <a:solidFill>
                  <a:srgbClr val="000000"/>
                </a:solidFill>
                <a:latin typeface="Arial" charset="0"/>
                <a:ea typeface="ＭＳ Ｐゴシック" charset="0"/>
                <a:cs typeface="ＭＳ Ｐゴシック" charset="0"/>
              </a:rPr>
              <a:pPr defTabSz="914400" eaLnBrk="0" fontAlgn="base" hangingPunct="0">
                <a:spcBef>
                  <a:spcPct val="0"/>
                </a:spcBef>
                <a:spcAft>
                  <a:spcPct val="0"/>
                </a:spcAft>
              </a:pPr>
              <a:t>‹#›</a:t>
            </a:fld>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284684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cs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cs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cs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effectLst/>
              </a:defRPr>
            </a:lvl1pPr>
          </a:lstStyle>
          <a:p>
            <a:pPr defTabSz="914400" eaLnBrk="0" fontAlgn="base" hangingPunct="0">
              <a:spcBef>
                <a:spcPct val="0"/>
              </a:spcBef>
              <a:spcAft>
                <a:spcPct val="0"/>
              </a:spcAft>
            </a:pPr>
            <a:endParaRPr lang="en-US" smtClean="0">
              <a:solidFill>
                <a:srgbClr val="000000"/>
              </a:solidFill>
              <a:latin typeface="Times"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effectLst/>
              </a:defRPr>
            </a:lvl1pPr>
          </a:lstStyle>
          <a:p>
            <a:pPr defTabSz="914400" eaLnBrk="0" fontAlgn="base" hangingPunct="0">
              <a:spcBef>
                <a:spcPct val="0"/>
              </a:spcBef>
              <a:spcAft>
                <a:spcPct val="0"/>
              </a:spcAft>
            </a:pPr>
            <a:endParaRPr lang="en-US" smtClean="0">
              <a:solidFill>
                <a:srgbClr val="000000"/>
              </a:solidFill>
              <a:latin typeface="Times"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effectLst/>
              </a:defRPr>
            </a:lvl1pPr>
          </a:lstStyle>
          <a:p>
            <a:pPr defTabSz="914400" eaLnBrk="0" fontAlgn="base" hangingPunct="0">
              <a:spcBef>
                <a:spcPct val="0"/>
              </a:spcBef>
              <a:spcAft>
                <a:spcPct val="0"/>
              </a:spcAft>
            </a:pPr>
            <a:fld id="{D3D61ED4-7364-6049-AE53-7295C8170D26}" type="slidenum">
              <a:rPr lang="en-US" smtClean="0">
                <a:solidFill>
                  <a:srgbClr val="000000"/>
                </a:solidFill>
                <a:latin typeface="Times" charset="0"/>
                <a:ea typeface="ＭＳ Ｐゴシック" charset="0"/>
              </a:rPr>
              <a:pPr defTabSz="914400" eaLnBrk="0" fontAlgn="base" hangingPunct="0">
                <a:spcBef>
                  <a:spcPct val="0"/>
                </a:spcBef>
                <a:spcAft>
                  <a:spcPct val="0"/>
                </a:spcAft>
              </a:pPr>
              <a:t>‹#›</a:t>
            </a:fld>
            <a:endParaRPr lang="en-US"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2395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random/>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EFE861A0-B586-4E83-82E8-4BF01653B422}" type="datetimeFigureOut">
              <a:rPr lang="en-GB" smtClean="0">
                <a:solidFill>
                  <a:prstClr val="white">
                    <a:tint val="75000"/>
                  </a:prstClr>
                </a:solidFill>
                <a:latin typeface="Calibri"/>
              </a:rPr>
              <a:pPr defTabSz="914400"/>
              <a:t>09/12/2015</a:t>
            </a:fld>
            <a:endParaRPr lang="en-GB">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GB">
              <a:solidFill>
                <a:prstClr val="white">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ECA419CE-61D5-4404-AEDA-1BD4FDF41E84}" type="slidenum">
              <a:rPr lang="en-GB" smtClean="0">
                <a:solidFill>
                  <a:prstClr val="white">
                    <a:tint val="75000"/>
                  </a:prstClr>
                </a:solidFill>
                <a:latin typeface="Calibri"/>
              </a:rPr>
              <a:pPr defTabSz="914400"/>
              <a:t>‹#›</a:t>
            </a:fld>
            <a:endParaRPr lang="en-GB">
              <a:solidFill>
                <a:prstClr val="white">
                  <a:tint val="75000"/>
                </a:prstClr>
              </a:solidFill>
              <a:latin typeface="Calibri"/>
            </a:endParaRPr>
          </a:p>
        </p:txBody>
      </p:sp>
    </p:spTree>
    <p:extLst>
      <p:ext uri="{BB962C8B-B14F-4D97-AF65-F5344CB8AC3E}">
        <p14:creationId xmlns:p14="http://schemas.microsoft.com/office/powerpoint/2010/main" val="411886088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defTabSz="914400" eaLnBrk="0" fontAlgn="base" hangingPunct="0">
              <a:spcBef>
                <a:spcPct val="0"/>
              </a:spcBef>
              <a:spcAft>
                <a:spcPct val="0"/>
              </a:spcAft>
            </a:pPr>
            <a:endParaRPr lang="en-US">
              <a:solidFill>
                <a:srgbClr val="000000"/>
              </a:solidFill>
              <a:latin typeface="Arial"/>
              <a:ea typeface="ＭＳ Ｐゴシック"/>
              <a:cs typeface="ＭＳ Ｐゴシック"/>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endParaRPr lang="en-US">
              <a:solidFill>
                <a:srgbClr val="000000"/>
              </a:solidFill>
              <a:latin typeface="Arial"/>
              <a:ea typeface="ＭＳ Ｐゴシック"/>
              <a:cs typeface="ＭＳ Ｐゴシック"/>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defTabSz="914400" eaLnBrk="0" fontAlgn="base" hangingPunct="0">
              <a:spcBef>
                <a:spcPct val="0"/>
              </a:spcBef>
              <a:spcAft>
                <a:spcPct val="0"/>
              </a:spcAft>
            </a:pPr>
            <a:fld id="{A1CA2974-E262-4943-B47F-95B0483AA0E5}" type="slidenum">
              <a:rPr lang="en-US">
                <a:solidFill>
                  <a:srgbClr val="000000"/>
                </a:solidFill>
                <a:latin typeface="Arial"/>
                <a:ea typeface="ＭＳ Ｐゴシック"/>
                <a:cs typeface="ＭＳ Ｐゴシック"/>
              </a:rPr>
              <a:pPr defTabSz="914400" eaLnBrk="0" fontAlgn="base" hangingPunct="0">
                <a:spcBef>
                  <a:spcPct val="0"/>
                </a:spcBef>
                <a:spcAft>
                  <a:spcPct val="0"/>
                </a:spcAft>
              </a:pPr>
              <a:t>‹#›</a:t>
            </a:fld>
            <a:endParaRPr lang="en-US">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3832133827"/>
      </p:ext>
    </p:extLst>
  </p:cSld>
  <p:clrMap bg1="lt1" tx1="dk1" bg2="lt2" tx2="dk2" accent1="accent1" accent2="accent2" accent3="accent3" accent4="accent4" accent5="accent5" accent6="accent6" hlink="hlink" folHlink="folHlink"/>
  <p:sldLayoutIdLst>
    <p:sldLayoutId id="214748370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6pPr>
      <a:lvl7pPr marL="914400" algn="ctr" rtl="0" fontAlgn="base">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7pPr>
      <a:lvl8pPr marL="1371600" algn="ctr" rtl="0" fontAlgn="base">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8pPr>
      <a:lvl9pPr marL="1828800" algn="ctr" rtl="0" fontAlgn="base">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latin typeface="Times" charset="0"/>
                <a:ea typeface="+mn-ea"/>
                <a:cs typeface="+mn-cs"/>
              </a:defRPr>
            </a:lvl1pPr>
          </a:lstStyle>
          <a:p>
            <a:pPr defTabSz="914400"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latin typeface="Times" charset="0"/>
                <a:ea typeface="+mn-ea"/>
                <a:cs typeface="+mn-cs"/>
              </a:defRPr>
            </a:lvl1pPr>
          </a:lstStyle>
          <a:p>
            <a:pPr defTabSz="914400"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effectLst/>
              </a:defRPr>
            </a:lvl1pPr>
          </a:lstStyle>
          <a:p>
            <a:pPr defTabSz="914400" eaLnBrk="0" fontAlgn="base" hangingPunct="0">
              <a:spcBef>
                <a:spcPct val="0"/>
              </a:spcBef>
              <a:spcAft>
                <a:spcPct val="0"/>
              </a:spcAft>
              <a:defRPr/>
            </a:pPr>
            <a:fld id="{918CE36B-91F1-FC44-B297-608F1AF8CD07}" type="slidenum">
              <a:rPr lang="en-US">
                <a:solidFill>
                  <a:srgbClr val="000000"/>
                </a:solidFill>
                <a:latin typeface="Times" charset="0"/>
                <a:ea typeface="ＭＳ Ｐゴシック" charset="0"/>
                <a:cs typeface="ＭＳ Ｐゴシック" charset="0"/>
              </a:rPr>
              <a:pPr defTabSz="914400" eaLnBrk="0" fontAlgn="base" hangingPunct="0">
                <a:spcBef>
                  <a:spcPct val="0"/>
                </a:spcBef>
                <a:spcAft>
                  <a:spcPct val="0"/>
                </a:spcAft>
                <a:defRPr/>
              </a:pPr>
              <a:t>‹#›</a:t>
            </a:fld>
            <a:endParaRPr lang="en-US">
              <a:solidFill>
                <a:srgbClr val="000000"/>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219160482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latin typeface="Times" charset="0"/>
                <a:ea typeface="+mn-ea"/>
                <a:cs typeface="+mn-cs"/>
              </a:defRPr>
            </a:lvl1pPr>
          </a:lstStyle>
          <a:p>
            <a:pPr defTabSz="914400"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latin typeface="Times" charset="0"/>
                <a:ea typeface="+mn-ea"/>
                <a:cs typeface="+mn-cs"/>
              </a:defRPr>
            </a:lvl1pPr>
          </a:lstStyle>
          <a:p>
            <a:pPr defTabSz="914400"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effectLst/>
              </a:defRPr>
            </a:lvl1pPr>
          </a:lstStyle>
          <a:p>
            <a:pPr defTabSz="914400" eaLnBrk="0" fontAlgn="base" hangingPunct="0">
              <a:spcBef>
                <a:spcPct val="0"/>
              </a:spcBef>
              <a:spcAft>
                <a:spcPct val="0"/>
              </a:spcAft>
              <a:defRPr/>
            </a:pPr>
            <a:fld id="{918CE36B-91F1-FC44-B297-608F1AF8CD07}" type="slidenum">
              <a:rPr lang="en-US">
                <a:solidFill>
                  <a:srgbClr val="000000"/>
                </a:solidFill>
                <a:latin typeface="Times" charset="0"/>
                <a:ea typeface="ＭＳ Ｐゴシック" charset="0"/>
                <a:cs typeface="ＭＳ Ｐゴシック" charset="0"/>
              </a:rPr>
              <a:pPr defTabSz="914400" eaLnBrk="0" fontAlgn="base" hangingPunct="0">
                <a:spcBef>
                  <a:spcPct val="0"/>
                </a:spcBef>
                <a:spcAft>
                  <a:spcPct val="0"/>
                </a:spcAft>
                <a:defRPr/>
              </a:pPr>
              <a:t>‹#›</a:t>
            </a:fld>
            <a:endParaRPr lang="en-US">
              <a:solidFill>
                <a:srgbClr val="000000"/>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208693438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effectLst/>
              </a:defRPr>
            </a:lvl1pPr>
          </a:lstStyle>
          <a:p>
            <a:pPr defTabSz="914400" eaLnBrk="0" fontAlgn="base" hangingPunct="0">
              <a:spcBef>
                <a:spcPct val="0"/>
              </a:spcBef>
              <a:spcAft>
                <a:spcPct val="0"/>
              </a:spcAft>
            </a:pPr>
            <a:endParaRPr lang="en-US" smtClean="0">
              <a:solidFill>
                <a:srgbClr val="000000"/>
              </a:solidFill>
              <a:latin typeface="Times"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effectLst/>
              </a:defRPr>
            </a:lvl1pPr>
          </a:lstStyle>
          <a:p>
            <a:pPr defTabSz="914400" eaLnBrk="0" fontAlgn="base" hangingPunct="0">
              <a:spcBef>
                <a:spcPct val="0"/>
              </a:spcBef>
              <a:spcAft>
                <a:spcPct val="0"/>
              </a:spcAft>
            </a:pPr>
            <a:endParaRPr lang="en-US" smtClean="0">
              <a:solidFill>
                <a:srgbClr val="000000"/>
              </a:solidFill>
              <a:latin typeface="Times"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effectLst/>
              </a:defRPr>
            </a:lvl1pPr>
          </a:lstStyle>
          <a:p>
            <a:pPr defTabSz="914400" eaLnBrk="0" fontAlgn="base" hangingPunct="0">
              <a:spcBef>
                <a:spcPct val="0"/>
              </a:spcBef>
              <a:spcAft>
                <a:spcPct val="0"/>
              </a:spcAft>
            </a:pPr>
            <a:fld id="{B3E16205-F268-724F-AB4F-9C10960E8F6C}" type="slidenum">
              <a:rPr lang="en-US" smtClean="0">
                <a:solidFill>
                  <a:srgbClr val="000000"/>
                </a:solidFill>
                <a:latin typeface="Times" charset="0"/>
                <a:ea typeface="ＭＳ Ｐゴシック" charset="0"/>
              </a:rPr>
              <a:pPr defTabSz="914400" eaLnBrk="0" fontAlgn="base" hangingPunct="0">
                <a:spcBef>
                  <a:spcPct val="0"/>
                </a:spcBef>
                <a:spcAft>
                  <a:spcPct val="0"/>
                </a:spcAft>
              </a:pPr>
              <a:t>‹#›</a:t>
            </a:fld>
            <a:endParaRPr lang="en-US"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62669487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p:random/>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9" tIns="45719" rIns="91439" bIns="45719" numCol="1" anchor="ctr" anchorCtr="0" compatLnSpc="1">
            <a:prstTxWarp prst="textNoShape">
              <a:avLst/>
            </a:prstTxWarp>
          </a:bodyPr>
          <a:lstStyle/>
          <a:p>
            <a:pPr lvl="0"/>
            <a:r>
              <a:rPr lang="en-US"/>
              <a:t>Click to edit Master title style</a:t>
            </a:r>
          </a:p>
        </p:txBody>
      </p:sp>
      <p:sp>
        <p:nvSpPr>
          <p:cNvPr id="9830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9" tIns="45719" rIns="91439" bIns="4571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39" tIns="45719" rIns="91439" bIns="45719" numCol="1" anchor="t" anchorCtr="0" compatLnSpc="1">
            <a:prstTxWarp prst="textNoShape">
              <a:avLst/>
            </a:prstTxWarp>
          </a:bodyPr>
          <a:lstStyle>
            <a:lvl1pPr defTabSz="457196" eaLnBrk="1" fontAlgn="auto" hangingPunct="1">
              <a:spcBef>
                <a:spcPts val="0"/>
              </a:spcBef>
              <a:spcAft>
                <a:spcPts val="0"/>
              </a:spcAft>
              <a:defRPr sz="1400">
                <a:solidFill>
                  <a:srgbClr val="000000"/>
                </a:solidFill>
                <a:effectLst/>
                <a:latin typeface="Times" pitchFamily="-111"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39" tIns="45719" rIns="91439" bIns="45719" numCol="1" anchor="t" anchorCtr="0" compatLnSpc="1">
            <a:prstTxWarp prst="textNoShape">
              <a:avLst/>
            </a:prstTxWarp>
          </a:bodyPr>
          <a:lstStyle>
            <a:lvl1pPr algn="ctr" defTabSz="457196" eaLnBrk="1" fontAlgn="auto" hangingPunct="1">
              <a:spcBef>
                <a:spcPts val="0"/>
              </a:spcBef>
              <a:spcAft>
                <a:spcPts val="0"/>
              </a:spcAft>
              <a:defRPr sz="1400">
                <a:solidFill>
                  <a:srgbClr val="000000"/>
                </a:solidFill>
                <a:effectLst/>
                <a:latin typeface="Times" pitchFamily="-111"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39" tIns="45719" rIns="91439" bIns="45719" numCol="1" anchor="t" anchorCtr="0" compatLnSpc="1">
            <a:prstTxWarp prst="textNoShape">
              <a:avLst/>
            </a:prstTxWarp>
          </a:bodyPr>
          <a:lstStyle>
            <a:lvl1pPr algn="r" defTabSz="457196" eaLnBrk="1" fontAlgn="auto" hangingPunct="1">
              <a:spcBef>
                <a:spcPts val="0"/>
              </a:spcBef>
              <a:spcAft>
                <a:spcPts val="0"/>
              </a:spcAft>
              <a:defRPr sz="1400">
                <a:solidFill>
                  <a:srgbClr val="000000"/>
                </a:solidFill>
                <a:effectLst/>
                <a:latin typeface="Times" pitchFamily="-111" charset="0"/>
                <a:ea typeface="+mn-ea"/>
                <a:cs typeface="+mn-cs"/>
              </a:defRPr>
            </a:lvl1pPr>
          </a:lstStyle>
          <a:p>
            <a:pPr>
              <a:defRPr/>
            </a:pPr>
            <a:fld id="{E57CE64D-C0CD-2B48-AA61-41846C05183A}" type="slidenum">
              <a:rPr lang="en-US"/>
              <a:pPr>
                <a:defRPr/>
              </a:pPr>
              <a:t>‹#›</a:t>
            </a:fld>
            <a:endParaRPr lang="en-US"/>
          </a:p>
        </p:txBody>
      </p:sp>
    </p:spTree>
    <p:extLst>
      <p:ext uri="{BB962C8B-B14F-4D97-AF65-F5344CB8AC3E}">
        <p14:creationId xmlns:p14="http://schemas.microsoft.com/office/powerpoint/2010/main" val="2173597666"/>
      </p:ext>
    </p:extLst>
  </p:cSld>
  <p:clrMap bg1="lt1" tx1="dk1" bg2="lt2" tx2="dk2" accent1="accent1" accent2="accent2" accent3="accent3" accent4="accent4" accent5="accent5" accent6="accent6" hlink="hlink" folHlink="folHlink"/>
  <p:sldLayoutIdLst>
    <p:sldLayoutId id="2147483759" r:id="rId1"/>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5pPr>
      <a:lvl6pPr marL="457196" algn="ctr" rtl="0" fontAlgn="base">
        <a:spcBef>
          <a:spcPct val="0"/>
        </a:spcBef>
        <a:spcAft>
          <a:spcPct val="0"/>
        </a:spcAft>
        <a:defRPr sz="4400">
          <a:solidFill>
            <a:schemeClr val="tx2"/>
          </a:solidFill>
          <a:latin typeface="Times" pitchFamily="-111" charset="0"/>
        </a:defRPr>
      </a:lvl6pPr>
      <a:lvl7pPr marL="914391" algn="ctr" rtl="0" fontAlgn="base">
        <a:spcBef>
          <a:spcPct val="0"/>
        </a:spcBef>
        <a:spcAft>
          <a:spcPct val="0"/>
        </a:spcAft>
        <a:defRPr sz="4400">
          <a:solidFill>
            <a:schemeClr val="tx2"/>
          </a:solidFill>
          <a:latin typeface="Times" pitchFamily="-111" charset="0"/>
        </a:defRPr>
      </a:lvl7pPr>
      <a:lvl8pPr marL="1371587" algn="ctr" rtl="0" fontAlgn="base">
        <a:spcBef>
          <a:spcPct val="0"/>
        </a:spcBef>
        <a:spcAft>
          <a:spcPct val="0"/>
        </a:spcAft>
        <a:defRPr sz="4400">
          <a:solidFill>
            <a:schemeClr val="tx2"/>
          </a:solidFill>
          <a:latin typeface="Times" pitchFamily="-111" charset="0"/>
        </a:defRPr>
      </a:lvl8pPr>
      <a:lvl9pPr marL="1828782" algn="ctr" rtl="0" fontAlgn="base">
        <a:spcBef>
          <a:spcPct val="0"/>
        </a:spcBef>
        <a:spcAft>
          <a:spcPct val="0"/>
        </a:spcAft>
        <a:defRPr sz="4400">
          <a:solidFill>
            <a:schemeClr val="tx2"/>
          </a:solidFill>
          <a:latin typeface="Times" pitchFamily="-111"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598613" indent="-227013"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575" indent="-228597" algn="l" rtl="0" fontAlgn="base">
        <a:spcBef>
          <a:spcPct val="20000"/>
        </a:spcBef>
        <a:spcAft>
          <a:spcPct val="0"/>
        </a:spcAft>
        <a:buChar char="»"/>
        <a:defRPr sz="2000">
          <a:solidFill>
            <a:schemeClr val="tx1"/>
          </a:solidFill>
          <a:latin typeface="+mn-lt"/>
          <a:ea typeface="ＭＳ Ｐゴシック" pitchFamily="-111" charset="-128"/>
        </a:defRPr>
      </a:lvl6pPr>
      <a:lvl7pPr marL="2971770" indent="-228597" algn="l" rtl="0" fontAlgn="base">
        <a:spcBef>
          <a:spcPct val="20000"/>
        </a:spcBef>
        <a:spcAft>
          <a:spcPct val="0"/>
        </a:spcAft>
        <a:buChar char="»"/>
        <a:defRPr sz="2000">
          <a:solidFill>
            <a:schemeClr val="tx1"/>
          </a:solidFill>
          <a:latin typeface="+mn-lt"/>
          <a:ea typeface="ＭＳ Ｐゴシック" pitchFamily="-111" charset="-128"/>
        </a:defRPr>
      </a:lvl7pPr>
      <a:lvl8pPr marL="3428966" indent="-228597" algn="l" rtl="0" fontAlgn="base">
        <a:spcBef>
          <a:spcPct val="20000"/>
        </a:spcBef>
        <a:spcAft>
          <a:spcPct val="0"/>
        </a:spcAft>
        <a:buChar char="»"/>
        <a:defRPr sz="2000">
          <a:solidFill>
            <a:schemeClr val="tx1"/>
          </a:solidFill>
          <a:latin typeface="+mn-lt"/>
          <a:ea typeface="ＭＳ Ｐゴシック" pitchFamily="-111" charset="-128"/>
        </a:defRPr>
      </a:lvl8pPr>
      <a:lvl9pPr marL="3886161" indent="-228597"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9" tIns="45719" rIns="91439" bIns="45719" numCol="1" anchor="ctr" anchorCtr="0" compatLnSpc="1">
            <a:prstTxWarp prst="textNoShape">
              <a:avLst/>
            </a:prstTxWarp>
          </a:bodyPr>
          <a:lstStyle/>
          <a:p>
            <a:pPr lvl="0"/>
            <a:r>
              <a:rPr lang="en-US"/>
              <a:t>Click to edit Master title style</a:t>
            </a:r>
          </a:p>
        </p:txBody>
      </p:sp>
      <p:sp>
        <p:nvSpPr>
          <p:cNvPr id="95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9" tIns="45719" rIns="91439" bIns="4571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39" tIns="45719" rIns="91439" bIns="45719" numCol="1" anchor="t" anchorCtr="0" compatLnSpc="1">
            <a:prstTxWarp prst="textNoShape">
              <a:avLst/>
            </a:prstTxWarp>
          </a:bodyPr>
          <a:lstStyle>
            <a:lvl1pPr defTabSz="457196" eaLnBrk="1" fontAlgn="auto" hangingPunct="1">
              <a:spcBef>
                <a:spcPts val="0"/>
              </a:spcBef>
              <a:spcAft>
                <a:spcPts val="0"/>
              </a:spcAft>
              <a:defRPr sz="1400">
                <a:solidFill>
                  <a:srgbClr val="000000"/>
                </a:solidFill>
                <a:effectLst/>
                <a:latin typeface="Times" pitchFamily="-107"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39" tIns="45719" rIns="91439" bIns="45719" numCol="1" anchor="t" anchorCtr="0" compatLnSpc="1">
            <a:prstTxWarp prst="textNoShape">
              <a:avLst/>
            </a:prstTxWarp>
          </a:bodyPr>
          <a:lstStyle>
            <a:lvl1pPr algn="ctr" defTabSz="457196" eaLnBrk="1" fontAlgn="auto" hangingPunct="1">
              <a:spcBef>
                <a:spcPts val="0"/>
              </a:spcBef>
              <a:spcAft>
                <a:spcPts val="0"/>
              </a:spcAft>
              <a:defRPr sz="1400">
                <a:solidFill>
                  <a:srgbClr val="000000"/>
                </a:solidFill>
                <a:effectLst/>
                <a:latin typeface="Times" pitchFamily="-107"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39" tIns="45719" rIns="91439" bIns="45719" numCol="1" anchor="t" anchorCtr="0" compatLnSpc="1">
            <a:prstTxWarp prst="textNoShape">
              <a:avLst/>
            </a:prstTxWarp>
          </a:bodyPr>
          <a:lstStyle>
            <a:lvl1pPr algn="r" defTabSz="457196" eaLnBrk="1" fontAlgn="auto" hangingPunct="1">
              <a:spcBef>
                <a:spcPts val="0"/>
              </a:spcBef>
              <a:spcAft>
                <a:spcPts val="0"/>
              </a:spcAft>
              <a:defRPr sz="1400">
                <a:solidFill>
                  <a:srgbClr val="000000"/>
                </a:solidFill>
                <a:effectLst/>
                <a:latin typeface="Times" pitchFamily="-107" charset="0"/>
                <a:ea typeface="+mn-ea"/>
                <a:cs typeface="+mn-cs"/>
              </a:defRPr>
            </a:lvl1pPr>
          </a:lstStyle>
          <a:p>
            <a:pPr>
              <a:defRPr/>
            </a:pPr>
            <a:fld id="{777BACD6-BF6E-3A4F-8B14-EF62A338AE4D}" type="slidenum">
              <a:rPr lang="en-US"/>
              <a:pPr>
                <a:defRPr/>
              </a:pPr>
              <a:t>‹#›</a:t>
            </a:fld>
            <a:endParaRPr lang="en-US"/>
          </a:p>
        </p:txBody>
      </p:sp>
    </p:spTree>
    <p:extLst>
      <p:ext uri="{BB962C8B-B14F-4D97-AF65-F5344CB8AC3E}">
        <p14:creationId xmlns:p14="http://schemas.microsoft.com/office/powerpoint/2010/main" val="2725277962"/>
      </p:ext>
    </p:extLst>
  </p:cSld>
  <p:clrMap bg1="lt1" tx1="dk1" bg2="lt2" tx2="dk2" accent1="accent1" accent2="accent2" accent3="accent3" accent4="accent4" accent5="accent5" accent6="accent6" hlink="hlink" folHlink="folHlink"/>
  <p:sldLayoutIdLst>
    <p:sldLayoutId id="2147483761" r:id="rId1"/>
    <p:sldLayoutId id="2147483762"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5pPr>
      <a:lvl6pPr marL="457196" algn="ctr" rtl="0" fontAlgn="base">
        <a:spcBef>
          <a:spcPct val="0"/>
        </a:spcBef>
        <a:spcAft>
          <a:spcPct val="0"/>
        </a:spcAft>
        <a:defRPr sz="4400">
          <a:solidFill>
            <a:schemeClr val="tx2"/>
          </a:solidFill>
          <a:latin typeface="Times" pitchFamily="-107" charset="0"/>
        </a:defRPr>
      </a:lvl6pPr>
      <a:lvl7pPr marL="914391" algn="ctr" rtl="0" fontAlgn="base">
        <a:spcBef>
          <a:spcPct val="0"/>
        </a:spcBef>
        <a:spcAft>
          <a:spcPct val="0"/>
        </a:spcAft>
        <a:defRPr sz="4400">
          <a:solidFill>
            <a:schemeClr val="tx2"/>
          </a:solidFill>
          <a:latin typeface="Times" pitchFamily="-107" charset="0"/>
        </a:defRPr>
      </a:lvl7pPr>
      <a:lvl8pPr marL="1371587" algn="ctr" rtl="0" fontAlgn="base">
        <a:spcBef>
          <a:spcPct val="0"/>
        </a:spcBef>
        <a:spcAft>
          <a:spcPct val="0"/>
        </a:spcAft>
        <a:defRPr sz="4400">
          <a:solidFill>
            <a:schemeClr val="tx2"/>
          </a:solidFill>
          <a:latin typeface="Times" pitchFamily="-107" charset="0"/>
        </a:defRPr>
      </a:lvl8pPr>
      <a:lvl9pPr marL="1828782" algn="ctr" rtl="0" fontAlgn="base">
        <a:spcBef>
          <a:spcPct val="0"/>
        </a:spcBef>
        <a:spcAft>
          <a:spcPct val="0"/>
        </a:spcAft>
        <a:defRPr sz="4400">
          <a:solidFill>
            <a:schemeClr val="tx2"/>
          </a:solidFill>
          <a:latin typeface="Times" pitchFamily="-107"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598613" indent="-227013"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575" indent="-228597" algn="l" rtl="0" fontAlgn="base">
        <a:spcBef>
          <a:spcPct val="20000"/>
        </a:spcBef>
        <a:spcAft>
          <a:spcPct val="0"/>
        </a:spcAft>
        <a:buChar char="»"/>
        <a:defRPr sz="2000">
          <a:solidFill>
            <a:schemeClr val="tx1"/>
          </a:solidFill>
          <a:latin typeface="+mn-lt"/>
          <a:ea typeface="ＭＳ Ｐゴシック" pitchFamily="-107" charset="-128"/>
        </a:defRPr>
      </a:lvl6pPr>
      <a:lvl7pPr marL="2971770" indent="-228597" algn="l" rtl="0" fontAlgn="base">
        <a:spcBef>
          <a:spcPct val="20000"/>
        </a:spcBef>
        <a:spcAft>
          <a:spcPct val="0"/>
        </a:spcAft>
        <a:buChar char="»"/>
        <a:defRPr sz="2000">
          <a:solidFill>
            <a:schemeClr val="tx1"/>
          </a:solidFill>
          <a:latin typeface="+mn-lt"/>
          <a:ea typeface="ＭＳ Ｐゴシック" pitchFamily="-107" charset="-128"/>
        </a:defRPr>
      </a:lvl7pPr>
      <a:lvl8pPr marL="3428966" indent="-228597" algn="l" rtl="0" fontAlgn="base">
        <a:spcBef>
          <a:spcPct val="20000"/>
        </a:spcBef>
        <a:spcAft>
          <a:spcPct val="0"/>
        </a:spcAft>
        <a:buChar char="»"/>
        <a:defRPr sz="2000">
          <a:solidFill>
            <a:schemeClr val="tx1"/>
          </a:solidFill>
          <a:latin typeface="+mn-lt"/>
          <a:ea typeface="ＭＳ Ｐゴシック" pitchFamily="-107" charset="-128"/>
        </a:defRPr>
      </a:lvl8pPr>
      <a:lvl9pPr marL="3886161" indent="-228597"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0818" name="Arc 2"/>
          <p:cNvSpPr>
            <a:spLocks/>
          </p:cNvSpPr>
          <p:nvPr/>
        </p:nvSpPr>
        <p:spPr bwMode="auto">
          <a:xfrm>
            <a:off x="0" y="842963"/>
            <a:ext cx="2895600" cy="6018212"/>
          </a:xfrm>
          <a:custGeom>
            <a:avLst/>
            <a:gdLst>
              <a:gd name="T0" fmla="*/ 0 w 21600"/>
              <a:gd name="T1" fmla="*/ 0 h 21600"/>
              <a:gd name="T2" fmla="*/ 2895600 w 21600"/>
              <a:gd name="T3" fmla="*/ 6018212 h 21600"/>
              <a:gd name="T4" fmla="*/ 0 w 21600"/>
              <a:gd name="T5" fmla="*/ 60182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gradFill rotWithShape="0">
            <a:gsLst>
              <a:gs pos="0">
                <a:schemeClr val="accent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lIns="91439" tIns="45719" rIns="91439" bIns="45719"/>
          <a:lstStyle/>
          <a:p>
            <a:pPr defTabSz="914400" eaLnBrk="0" fontAlgn="base" hangingPunct="0">
              <a:spcBef>
                <a:spcPct val="0"/>
              </a:spcBef>
              <a:spcAft>
                <a:spcPct val="0"/>
              </a:spcAft>
              <a:defRPr/>
            </a:pPr>
            <a:endParaRPr lang="en-US" sz="4000">
              <a:solidFill>
                <a:srgbClr val="009999"/>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100355"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0356"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dt" sz="half" idx="2"/>
          </p:nvPr>
        </p:nvSpPr>
        <p:spPr bwMode="auto">
          <a:xfrm>
            <a:off x="304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defTabSz="457196" eaLnBrk="1" fontAlgn="auto" hangingPunct="1">
              <a:spcBef>
                <a:spcPts val="0"/>
              </a:spcBef>
              <a:spcAft>
                <a:spcPts val="0"/>
              </a:spcAft>
              <a:defRPr sz="1400">
                <a:solidFill>
                  <a:srgbClr val="FF9966"/>
                </a:solidFill>
                <a:effectLst/>
                <a:latin typeface="Arial"/>
                <a:ea typeface="+mn-ea"/>
                <a:cs typeface="+mn-cs"/>
              </a:defRPr>
            </a:lvl1pPr>
          </a:lstStyle>
          <a:p>
            <a:pPr>
              <a:defRPr/>
            </a:pPr>
            <a:endParaRPr lang="en-US"/>
          </a:p>
        </p:txBody>
      </p:sp>
      <p:sp>
        <p:nvSpPr>
          <p:cNvPr id="1030" name="Rectangle 6"/>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defTabSz="457196" eaLnBrk="1" fontAlgn="auto" hangingPunct="1">
              <a:spcBef>
                <a:spcPts val="0"/>
              </a:spcBef>
              <a:spcAft>
                <a:spcPts val="0"/>
              </a:spcAft>
              <a:defRPr sz="1400">
                <a:solidFill>
                  <a:srgbClr val="FF9966"/>
                </a:solidFill>
                <a:effectLst/>
                <a:latin typeface="Arial"/>
                <a:ea typeface="+mn-ea"/>
                <a:cs typeface="+mn-cs"/>
              </a:defRPr>
            </a:lvl1pPr>
          </a:lstStyle>
          <a:p>
            <a:pPr>
              <a:defRPr/>
            </a:pPr>
            <a:endParaRPr lang="en-US"/>
          </a:p>
        </p:txBody>
      </p:sp>
      <p:sp>
        <p:nvSpPr>
          <p:cNvPr id="1031"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defTabSz="457196" eaLnBrk="1" fontAlgn="auto" hangingPunct="1">
              <a:spcBef>
                <a:spcPts val="0"/>
              </a:spcBef>
              <a:spcAft>
                <a:spcPts val="0"/>
              </a:spcAft>
              <a:defRPr sz="1400">
                <a:solidFill>
                  <a:srgbClr val="FF9966"/>
                </a:solidFill>
                <a:effectLst/>
                <a:latin typeface="Arial"/>
                <a:ea typeface="+mn-ea"/>
                <a:cs typeface="+mn-cs"/>
              </a:defRPr>
            </a:lvl1pPr>
          </a:lstStyle>
          <a:p>
            <a:pPr>
              <a:defRPr/>
            </a:pPr>
            <a:fld id="{A569CA38-F9FC-EA4A-A4F7-05E2C67C1337}" type="slidenum">
              <a:rPr lang="en-US"/>
              <a:pPr>
                <a:defRPr/>
              </a:pPr>
              <a:t>‹#›</a:t>
            </a:fld>
            <a:endParaRPr lang="en-US"/>
          </a:p>
        </p:txBody>
      </p:sp>
    </p:spTree>
    <p:extLst>
      <p:ext uri="{BB962C8B-B14F-4D97-AF65-F5344CB8AC3E}">
        <p14:creationId xmlns:p14="http://schemas.microsoft.com/office/powerpoint/2010/main" val="883060164"/>
      </p:ext>
    </p:extLst>
  </p:cSld>
  <p:clrMap bg1="lt1" tx1="dk1" bg2="lt2" tx2="dk2" accent1="accent1" accent2="accent2" accent3="accent3" accent4="accent4" accent5="accent5" accent6="accent6" hlink="hlink" folHlink="folHlink"/>
  <p:sldLayoutIdLst>
    <p:sldLayoutId id="2147483764" r:id="rId1"/>
    <p:sldLayoutId id="2147483765" r:id="rId2"/>
  </p:sldLayoutIdLst>
  <p:txStyles>
    <p:titleStyle>
      <a:lvl1pPr algn="l" rtl="0" eaLnBrk="0" fontAlgn="base" hangingPunct="0">
        <a:lnSpc>
          <a:spcPct val="70000"/>
        </a:lnSpc>
        <a:spcBef>
          <a:spcPct val="0"/>
        </a:spcBef>
        <a:spcAft>
          <a:spcPct val="0"/>
        </a:spcAft>
        <a:defRPr kumimoji="1" sz="4800" b="1">
          <a:solidFill>
            <a:schemeClr val="tx2"/>
          </a:solidFill>
          <a:latin typeface="+mj-lt"/>
          <a:ea typeface="ＭＳ Ｐゴシック" charset="0"/>
          <a:cs typeface="ＭＳ Ｐゴシック" charset="0"/>
        </a:defRPr>
      </a:lvl1pPr>
      <a:lvl2pPr algn="l" rtl="0" eaLnBrk="0" fontAlgn="base" hangingPunct="0">
        <a:lnSpc>
          <a:spcPct val="70000"/>
        </a:lnSpc>
        <a:spcBef>
          <a:spcPct val="0"/>
        </a:spcBef>
        <a:spcAft>
          <a:spcPct val="0"/>
        </a:spcAft>
        <a:defRPr kumimoji="1" sz="4800" b="1">
          <a:solidFill>
            <a:schemeClr val="tx2"/>
          </a:solidFill>
          <a:latin typeface="Helvetica" charset="0"/>
          <a:ea typeface="ＭＳ Ｐゴシック" charset="0"/>
          <a:cs typeface="ＭＳ Ｐゴシック" charset="0"/>
        </a:defRPr>
      </a:lvl2pPr>
      <a:lvl3pPr algn="l" rtl="0" eaLnBrk="0" fontAlgn="base" hangingPunct="0">
        <a:lnSpc>
          <a:spcPct val="70000"/>
        </a:lnSpc>
        <a:spcBef>
          <a:spcPct val="0"/>
        </a:spcBef>
        <a:spcAft>
          <a:spcPct val="0"/>
        </a:spcAft>
        <a:defRPr kumimoji="1" sz="4800" b="1">
          <a:solidFill>
            <a:schemeClr val="tx2"/>
          </a:solidFill>
          <a:latin typeface="Helvetica" charset="0"/>
          <a:ea typeface="ＭＳ Ｐゴシック" charset="0"/>
          <a:cs typeface="ＭＳ Ｐゴシック" charset="0"/>
        </a:defRPr>
      </a:lvl3pPr>
      <a:lvl4pPr algn="l" rtl="0" eaLnBrk="0" fontAlgn="base" hangingPunct="0">
        <a:lnSpc>
          <a:spcPct val="70000"/>
        </a:lnSpc>
        <a:spcBef>
          <a:spcPct val="0"/>
        </a:spcBef>
        <a:spcAft>
          <a:spcPct val="0"/>
        </a:spcAft>
        <a:defRPr kumimoji="1" sz="4800" b="1">
          <a:solidFill>
            <a:schemeClr val="tx2"/>
          </a:solidFill>
          <a:latin typeface="Helvetica" charset="0"/>
          <a:ea typeface="ＭＳ Ｐゴシック" charset="0"/>
          <a:cs typeface="ＭＳ Ｐゴシック" charset="0"/>
        </a:defRPr>
      </a:lvl4pPr>
      <a:lvl5pPr algn="l" rtl="0" eaLnBrk="0" fontAlgn="base" hangingPunct="0">
        <a:lnSpc>
          <a:spcPct val="70000"/>
        </a:lnSpc>
        <a:spcBef>
          <a:spcPct val="0"/>
        </a:spcBef>
        <a:spcAft>
          <a:spcPct val="0"/>
        </a:spcAft>
        <a:defRPr kumimoji="1" sz="4800" b="1">
          <a:solidFill>
            <a:schemeClr val="tx2"/>
          </a:solidFill>
          <a:latin typeface="Helvetica" charset="0"/>
          <a:ea typeface="ＭＳ Ｐゴシック" charset="0"/>
          <a:cs typeface="ＭＳ Ｐゴシック" charset="0"/>
        </a:defRPr>
      </a:lvl5pPr>
      <a:lvl6pPr marL="457196" algn="l" rtl="0" eaLnBrk="0" fontAlgn="base" hangingPunct="0">
        <a:lnSpc>
          <a:spcPct val="70000"/>
        </a:lnSpc>
        <a:spcBef>
          <a:spcPct val="0"/>
        </a:spcBef>
        <a:spcAft>
          <a:spcPct val="0"/>
        </a:spcAft>
        <a:defRPr kumimoji="1" sz="4800" b="1">
          <a:solidFill>
            <a:schemeClr val="tx2"/>
          </a:solidFill>
          <a:latin typeface="Helvetica" charset="0"/>
        </a:defRPr>
      </a:lvl6pPr>
      <a:lvl7pPr marL="914391" algn="l" rtl="0" eaLnBrk="0" fontAlgn="base" hangingPunct="0">
        <a:lnSpc>
          <a:spcPct val="70000"/>
        </a:lnSpc>
        <a:spcBef>
          <a:spcPct val="0"/>
        </a:spcBef>
        <a:spcAft>
          <a:spcPct val="0"/>
        </a:spcAft>
        <a:defRPr kumimoji="1" sz="4800" b="1">
          <a:solidFill>
            <a:schemeClr val="tx2"/>
          </a:solidFill>
          <a:latin typeface="Helvetica" charset="0"/>
        </a:defRPr>
      </a:lvl7pPr>
      <a:lvl8pPr marL="1371587" algn="l" rtl="0" eaLnBrk="0" fontAlgn="base" hangingPunct="0">
        <a:lnSpc>
          <a:spcPct val="70000"/>
        </a:lnSpc>
        <a:spcBef>
          <a:spcPct val="0"/>
        </a:spcBef>
        <a:spcAft>
          <a:spcPct val="0"/>
        </a:spcAft>
        <a:defRPr kumimoji="1" sz="4800" b="1">
          <a:solidFill>
            <a:schemeClr val="tx2"/>
          </a:solidFill>
          <a:latin typeface="Helvetica" charset="0"/>
        </a:defRPr>
      </a:lvl8pPr>
      <a:lvl9pPr marL="1828782" algn="l" rtl="0" eaLnBrk="0" fontAlgn="base" hangingPunct="0">
        <a:lnSpc>
          <a:spcPct val="70000"/>
        </a:lnSpc>
        <a:spcBef>
          <a:spcPct val="0"/>
        </a:spcBef>
        <a:spcAft>
          <a:spcPct val="0"/>
        </a:spcAft>
        <a:defRPr kumimoji="1" sz="4800" b="1">
          <a:solidFill>
            <a:schemeClr val="tx2"/>
          </a:solidFill>
          <a:latin typeface="Helvetica" charset="0"/>
        </a:defRPr>
      </a:lvl9pPr>
    </p:titleStyle>
    <p:bodyStyle>
      <a:lvl1pPr marL="341313" indent="-341313" algn="l" rtl="0" eaLnBrk="0" fontAlgn="base" hangingPunct="0">
        <a:spcBef>
          <a:spcPct val="20000"/>
        </a:spcBef>
        <a:spcAft>
          <a:spcPct val="0"/>
        </a:spcAft>
        <a:buClr>
          <a:schemeClr val="hlink"/>
        </a:buClr>
        <a:buSzPct val="50000"/>
        <a:buFont typeface="Monotype Sorts" charset="0"/>
        <a:buChar char="n"/>
        <a:defRPr kumimoji="1" sz="2800">
          <a:solidFill>
            <a:schemeClr val="tx1"/>
          </a:solidFill>
          <a:latin typeface="+mn-lt"/>
          <a:ea typeface="ＭＳ Ｐゴシック" charset="0"/>
          <a:cs typeface="ＭＳ Ｐゴシック" charset="0"/>
        </a:defRPr>
      </a:lvl1pPr>
      <a:lvl2pPr marL="741363" indent="-284163" algn="l" rtl="0" eaLnBrk="0" fontAlgn="base" hangingPunct="0">
        <a:spcBef>
          <a:spcPct val="20000"/>
        </a:spcBef>
        <a:spcAft>
          <a:spcPct val="0"/>
        </a:spcAft>
        <a:buClr>
          <a:schemeClr val="tx2"/>
        </a:buClr>
        <a:buSzPct val="75000"/>
        <a:buFont typeface="Monotype Sorts" charset="0"/>
        <a:buChar char="u"/>
        <a:defRPr kumimoji="1" sz="2600">
          <a:solidFill>
            <a:schemeClr val="tx1"/>
          </a:solidFill>
          <a:latin typeface="+mn-lt"/>
          <a:ea typeface="ＭＳ Ｐゴシック" charset="-128"/>
        </a:defRPr>
      </a:lvl2pPr>
      <a:lvl3pPr marL="1141413" indent="-227013" algn="l" rtl="0" eaLnBrk="0" fontAlgn="base" hangingPunct="0">
        <a:spcBef>
          <a:spcPct val="20000"/>
        </a:spcBef>
        <a:spcAft>
          <a:spcPct val="0"/>
        </a:spcAft>
        <a:buClr>
          <a:schemeClr val="hlink"/>
        </a:buClr>
        <a:buSzPct val="65000"/>
        <a:buFont typeface="Monotype Sorts" charset="0"/>
        <a:buChar char="F"/>
        <a:defRPr kumimoji="1" sz="2400">
          <a:solidFill>
            <a:schemeClr val="tx1"/>
          </a:solidFill>
          <a:latin typeface="+mn-lt"/>
          <a:ea typeface="ＭＳ Ｐゴシック" charset="-128"/>
        </a:defRPr>
      </a:lvl3pPr>
      <a:lvl4pPr marL="1598613" indent="-227013" algn="l" rtl="0" eaLnBrk="0" fontAlgn="base" hangingPunct="0">
        <a:spcBef>
          <a:spcPct val="20000"/>
        </a:spcBef>
        <a:spcAft>
          <a:spcPct val="0"/>
        </a:spcAft>
        <a:buClr>
          <a:schemeClr val="tx2"/>
        </a:buClr>
        <a:buSzPct val="100000"/>
        <a:buChar char="•"/>
        <a:defRPr kumimoji="1" sz="2000">
          <a:solidFill>
            <a:schemeClr val="tx1"/>
          </a:solidFill>
          <a:latin typeface="+mn-lt"/>
          <a:ea typeface="ＭＳ Ｐゴシック" charset="-128"/>
        </a:defRPr>
      </a:lvl4pPr>
      <a:lvl5pPr marL="2055813" indent="-227013" algn="l" rtl="0" eaLnBrk="0" fontAlgn="base" hangingPunct="0">
        <a:spcBef>
          <a:spcPct val="20000"/>
        </a:spcBef>
        <a:spcAft>
          <a:spcPct val="0"/>
        </a:spcAft>
        <a:buClr>
          <a:schemeClr val="hlink"/>
        </a:buClr>
        <a:buSzPct val="100000"/>
        <a:buChar char="–"/>
        <a:defRPr kumimoji="1" sz="2000">
          <a:solidFill>
            <a:schemeClr val="tx1"/>
          </a:solidFill>
          <a:latin typeface="+mn-lt"/>
          <a:ea typeface="ＭＳ Ｐゴシック" charset="-128"/>
        </a:defRPr>
      </a:lvl5pPr>
      <a:lvl6pPr marL="2514575" indent="-228597" algn="l" rtl="0" eaLnBrk="0" fontAlgn="base" hangingPunct="0">
        <a:spcBef>
          <a:spcPct val="20000"/>
        </a:spcBef>
        <a:spcAft>
          <a:spcPct val="0"/>
        </a:spcAft>
        <a:buClr>
          <a:schemeClr val="hlink"/>
        </a:buClr>
        <a:buSzPct val="100000"/>
        <a:buChar char="–"/>
        <a:defRPr kumimoji="1" sz="2000">
          <a:solidFill>
            <a:schemeClr val="tx1"/>
          </a:solidFill>
          <a:latin typeface="+mn-lt"/>
          <a:ea typeface="ＭＳ Ｐゴシック" charset="-128"/>
        </a:defRPr>
      </a:lvl6pPr>
      <a:lvl7pPr marL="2971770" indent="-228597" algn="l" rtl="0" eaLnBrk="0" fontAlgn="base" hangingPunct="0">
        <a:spcBef>
          <a:spcPct val="20000"/>
        </a:spcBef>
        <a:spcAft>
          <a:spcPct val="0"/>
        </a:spcAft>
        <a:buClr>
          <a:schemeClr val="hlink"/>
        </a:buClr>
        <a:buSzPct val="100000"/>
        <a:buChar char="–"/>
        <a:defRPr kumimoji="1" sz="2000">
          <a:solidFill>
            <a:schemeClr val="tx1"/>
          </a:solidFill>
          <a:latin typeface="+mn-lt"/>
          <a:ea typeface="ＭＳ Ｐゴシック" charset="-128"/>
        </a:defRPr>
      </a:lvl7pPr>
      <a:lvl8pPr marL="3428966" indent="-228597" algn="l" rtl="0" eaLnBrk="0" fontAlgn="base" hangingPunct="0">
        <a:spcBef>
          <a:spcPct val="20000"/>
        </a:spcBef>
        <a:spcAft>
          <a:spcPct val="0"/>
        </a:spcAft>
        <a:buClr>
          <a:schemeClr val="hlink"/>
        </a:buClr>
        <a:buSzPct val="100000"/>
        <a:buChar char="–"/>
        <a:defRPr kumimoji="1" sz="2000">
          <a:solidFill>
            <a:schemeClr val="tx1"/>
          </a:solidFill>
          <a:latin typeface="+mn-lt"/>
          <a:ea typeface="ＭＳ Ｐゴシック" charset="-128"/>
        </a:defRPr>
      </a:lvl8pPr>
      <a:lvl9pPr marL="3886161" indent="-228597" algn="l" rtl="0" eaLnBrk="0" fontAlgn="base" hangingPunct="0">
        <a:spcBef>
          <a:spcPct val="20000"/>
        </a:spcBef>
        <a:spcAft>
          <a:spcPct val="0"/>
        </a:spcAft>
        <a:buClr>
          <a:schemeClr val="hlink"/>
        </a:buClr>
        <a:buSzPct val="100000"/>
        <a:buChar char="–"/>
        <a:defRPr kumimoji="1" sz="2000">
          <a:solidFill>
            <a:schemeClr val="tx1"/>
          </a:solidFill>
          <a:latin typeface="+mn-lt"/>
          <a:ea typeface="ＭＳ Ｐゴシック"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ea typeface="+mn-ea"/>
                <a:cs typeface="+mn-cs"/>
              </a:defRPr>
            </a:lvl1pPr>
          </a:lstStyle>
          <a:p>
            <a:pPr defTabSz="914400" eaLnBrk="0" fontAlgn="base" hangingPunct="0">
              <a:spcBef>
                <a:spcPct val="0"/>
              </a:spcBef>
              <a:spcAft>
                <a:spcPct val="0"/>
              </a:spcAft>
              <a:defRPr/>
            </a:pPr>
            <a:endParaRPr lang="en-US">
              <a:solidFill>
                <a:srgbClr val="000000"/>
              </a:solidFill>
              <a:latin typeface="Times"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ea typeface="+mn-ea"/>
                <a:cs typeface="+mn-cs"/>
              </a:defRPr>
            </a:lvl1pPr>
          </a:lstStyle>
          <a:p>
            <a:pPr defTabSz="914400" eaLnBrk="0" fontAlgn="base" hangingPunct="0">
              <a:spcBef>
                <a:spcPct val="0"/>
              </a:spcBef>
              <a:spcAft>
                <a:spcPct val="0"/>
              </a:spcAft>
              <a:defRPr/>
            </a:pPr>
            <a:endParaRPr lang="en-US">
              <a:solidFill>
                <a:srgbClr val="000000"/>
              </a:solidFill>
              <a:latin typeface="Times"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defTabSz="914400" eaLnBrk="0" fontAlgn="base" hangingPunct="0">
              <a:spcBef>
                <a:spcPct val="0"/>
              </a:spcBef>
              <a:spcAft>
                <a:spcPct val="0"/>
              </a:spcAft>
              <a:defRPr/>
            </a:pPr>
            <a:fld id="{A5D432BF-AE7E-ED41-B797-62987093AF9B}" type="slidenum">
              <a:rPr lang="en-US">
                <a:solidFill>
                  <a:srgbClr val="000000"/>
                </a:solidFill>
                <a:latin typeface="Times" charset="0"/>
                <a:ea typeface="ＭＳ Ｐゴシック" charset="0"/>
                <a:cs typeface="ＭＳ Ｐゴシック" charset="0"/>
              </a:rPr>
              <a:pPr defTabSz="914400" eaLnBrk="0" fontAlgn="base" hangingPunct="0">
                <a:spcBef>
                  <a:spcPct val="0"/>
                </a:spcBef>
                <a:spcAft>
                  <a:spcPct val="0"/>
                </a:spcAft>
                <a:defRPr/>
              </a:pPr>
              <a:t>‹#›</a:t>
            </a:fld>
            <a:endParaRPr lang="en-US">
              <a:solidFill>
                <a:srgbClr val="000000"/>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1009837204"/>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latin typeface="Times" pitchFamily="-111"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latin typeface="Times" pitchFamily="-111"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latin typeface="Times" pitchFamily="-111" charset="0"/>
              </a:defRPr>
            </a:lvl1pPr>
          </a:lstStyle>
          <a:p>
            <a:pPr>
              <a:defRPr/>
            </a:pPr>
            <a:fld id="{1AA8FC44-7AC7-1345-90A1-084D19ADA6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6768606"/>
      </p:ext>
    </p:extLst>
  </p:cSld>
  <p:clrMap bg1="lt1" tx1="dk1" bg2="lt2" tx2="dk2" accent1="accent1" accent2="accent2" accent3="accent3" accent4="accent4" accent5="accent5" accent6="accent6" hlink="hlink" folHlink="folHlink"/>
  <p:sldLayoutIdLst>
    <p:sldLayoutId id="2147483779" r:id="rId1"/>
    <p:sldLayoutId id="2147483780" r:id="rId2"/>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1" charset="0"/>
        </a:defRPr>
      </a:lvl6pPr>
      <a:lvl7pPr marL="914400" algn="ctr" rtl="0" fontAlgn="base">
        <a:spcBef>
          <a:spcPct val="0"/>
        </a:spcBef>
        <a:spcAft>
          <a:spcPct val="0"/>
        </a:spcAft>
        <a:defRPr sz="4400">
          <a:solidFill>
            <a:schemeClr val="tx2"/>
          </a:solidFill>
          <a:latin typeface="Times" pitchFamily="-111" charset="0"/>
        </a:defRPr>
      </a:lvl7pPr>
      <a:lvl8pPr marL="1371600" algn="ctr" rtl="0" fontAlgn="base">
        <a:spcBef>
          <a:spcPct val="0"/>
        </a:spcBef>
        <a:spcAft>
          <a:spcPct val="0"/>
        </a:spcAft>
        <a:defRPr sz="4400">
          <a:solidFill>
            <a:schemeClr val="tx2"/>
          </a:solidFill>
          <a:latin typeface="Times" pitchFamily="-111" charset="0"/>
        </a:defRPr>
      </a:lvl8pPr>
      <a:lvl9pPr marL="1828800" algn="ctr" rtl="0" fontAlgn="base">
        <a:spcBef>
          <a:spcPct val="0"/>
        </a:spcBef>
        <a:spcAft>
          <a:spcPct val="0"/>
        </a:spcAft>
        <a:defRPr sz="4400">
          <a:solidFill>
            <a:schemeClr val="tx2"/>
          </a:solidFill>
          <a:latin typeface="Times"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07"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07"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07" charset="0"/>
              </a:defRPr>
            </a:lvl1pPr>
          </a:lstStyle>
          <a:p>
            <a:pPr>
              <a:defRPr/>
            </a:pPr>
            <a:fld id="{8965402A-3D80-9B4D-BC72-908742A27E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9681291"/>
      </p:ext>
    </p:extLst>
  </p:cSld>
  <p:clrMap bg1="lt1" tx1="dk1" bg2="lt2" tx2="dk2" accent1="accent1" accent2="accent2" accent3="accent3" accent4="accent4" accent5="accent5" accent6="accent6" hlink="hlink" folHlink="folHlink"/>
  <p:sldLayoutIdLst>
    <p:sldLayoutId id="2147483782" r:id="rId1"/>
    <p:sldLayoutId id="2147483783"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Times" pitchFamily="-107" charset="0"/>
        </a:defRPr>
      </a:lvl6pPr>
      <a:lvl7pPr marL="914400" algn="ctr" rtl="0" fontAlgn="base">
        <a:spcBef>
          <a:spcPct val="0"/>
        </a:spcBef>
        <a:spcAft>
          <a:spcPct val="0"/>
        </a:spcAft>
        <a:defRPr sz="4400">
          <a:solidFill>
            <a:schemeClr val="tx2"/>
          </a:solidFill>
          <a:latin typeface="Times" pitchFamily="-107" charset="0"/>
        </a:defRPr>
      </a:lvl7pPr>
      <a:lvl8pPr marL="1371600" algn="ctr" rtl="0" fontAlgn="base">
        <a:spcBef>
          <a:spcPct val="0"/>
        </a:spcBef>
        <a:spcAft>
          <a:spcPct val="0"/>
        </a:spcAft>
        <a:defRPr sz="4400">
          <a:solidFill>
            <a:schemeClr val="tx2"/>
          </a:solidFill>
          <a:latin typeface="Times" pitchFamily="-107" charset="0"/>
        </a:defRPr>
      </a:lvl8pPr>
      <a:lvl9pPr marL="1828800" algn="ctr" rtl="0" fontAlgn="base">
        <a:spcBef>
          <a:spcPct val="0"/>
        </a:spcBef>
        <a:spcAft>
          <a:spcPct val="0"/>
        </a:spcAft>
        <a:defRPr sz="4400">
          <a:solidFill>
            <a:schemeClr val="tx2"/>
          </a:solidFill>
          <a:latin typeface="Times"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150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a:defRPr/>
            </a:pPr>
            <a:endParaRPr lang="en-US">
              <a:solidFill>
                <a:srgbClr val="000000"/>
              </a:solidFill>
              <a:latin typeface="Time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a:defRPr/>
            </a:pPr>
            <a:endParaRPr lang="en-US">
              <a:solidFill>
                <a:srgbClr val="000000"/>
              </a:solidFill>
              <a:latin typeface="Time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a:defRPr/>
            </a:pPr>
            <a:fld id="{47E348CF-892E-EC4F-B3B5-F2FECF18C22F}"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094797083"/>
      </p:ext>
    </p:extLst>
  </p:cSld>
  <p:clrMap bg1="lt1" tx1="dk1" bg2="lt2" tx2="dk2" accent1="accent1" accent2="accent2" accent3="accent3" accent4="accent4" accent5="accent5" accent6="accent6" hlink="hlink" folHlink="folHlink"/>
  <p:sldLayoutIdLst>
    <p:sldLayoutId id="2147483785" r:id="rId1"/>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endParaRPr lang="en-US">
              <a:solidFill>
                <a:srgbClr val="000000"/>
              </a:solidFill>
              <a:latin typeface="Time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endParaRPr lang="en-US">
              <a:solidFill>
                <a:srgbClr val="000000"/>
              </a:solidFill>
              <a:latin typeface="Time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fld id="{B6DBE446-BDE9-C04B-95DE-69CCA87B4FA4}"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828492938"/>
      </p:ext>
    </p:extLst>
  </p:cSld>
  <p:clrMap bg1="lt1" tx1="dk1" bg2="lt2" tx2="dk2" accent1="accent1" accent2="accent2" accent3="accent3" accent4="accent4" accent5="accent5" accent6="accent6" hlink="hlink" folHlink="folHlink"/>
  <p:sldLayoutIdLst>
    <p:sldLayoutId id="2147483787" r:id="rId1"/>
    <p:sldLayoutId id="2147483788" r:id="rId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defRPr>
      </a:lvl2pPr>
      <a:lvl3pPr algn="ctr" rtl="0" fontAlgn="base">
        <a:spcBef>
          <a:spcPct val="0"/>
        </a:spcBef>
        <a:spcAft>
          <a:spcPct val="0"/>
        </a:spcAft>
        <a:defRPr sz="4400">
          <a:solidFill>
            <a:schemeClr val="tx2"/>
          </a:solidFill>
          <a:latin typeface="Times" charset="0"/>
        </a:defRPr>
      </a:lvl3pPr>
      <a:lvl4pPr algn="ctr" rtl="0" fontAlgn="base">
        <a:spcBef>
          <a:spcPct val="0"/>
        </a:spcBef>
        <a:spcAft>
          <a:spcPct val="0"/>
        </a:spcAft>
        <a:defRPr sz="4400">
          <a:solidFill>
            <a:schemeClr val="tx2"/>
          </a:solidFill>
          <a:latin typeface="Times" charset="0"/>
        </a:defRPr>
      </a:lvl4pPr>
      <a:lvl5pPr algn="ctr" rtl="0" fontAlgn="base">
        <a:spcBef>
          <a:spcPct val="0"/>
        </a:spcBef>
        <a:spcAft>
          <a:spcPct val="0"/>
        </a:spcAft>
        <a:defRPr sz="4400">
          <a:solidFill>
            <a:schemeClr val="tx2"/>
          </a:solidFill>
          <a:latin typeface="Times"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charset="-128"/>
        </a:defRPr>
      </a:lvl2pPr>
      <a:lvl3pPr marL="1143000" indent="-228600" algn="l" rtl="0" fontAlgn="base">
        <a:spcBef>
          <a:spcPct val="20000"/>
        </a:spcBef>
        <a:spcAft>
          <a:spcPct val="0"/>
        </a:spcAft>
        <a:buChar char="•"/>
        <a:defRPr sz="2400">
          <a:solidFill>
            <a:schemeClr val="tx1"/>
          </a:solidFill>
          <a:latin typeface="+mn-lt"/>
          <a:ea typeface="ＭＳ Ｐゴシック" charset="-128"/>
        </a:defRPr>
      </a:lvl3pPr>
      <a:lvl4pPr marL="1600200" indent="-228600" algn="l" rtl="0" fontAlgn="base">
        <a:spcBef>
          <a:spcPct val="20000"/>
        </a:spcBef>
        <a:spcAft>
          <a:spcPct val="0"/>
        </a:spcAft>
        <a:buChar char="–"/>
        <a:defRPr sz="2000">
          <a:solidFill>
            <a:schemeClr val="tx1"/>
          </a:solidFill>
          <a:latin typeface="+mn-lt"/>
          <a:ea typeface="ＭＳ Ｐゴシック" charset="-128"/>
        </a:defRPr>
      </a:lvl4pPr>
      <a:lvl5pPr marL="2057400" indent="-228600" algn="l" rtl="0" fontAlgn="base">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latin typeface="Times" pitchFamily="-111"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latin typeface="Times" pitchFamily="-111"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latin typeface="Times" pitchFamily="-111" charset="0"/>
              </a:defRPr>
            </a:lvl1pPr>
          </a:lstStyle>
          <a:p>
            <a:pPr>
              <a:defRPr/>
            </a:pPr>
            <a:fld id="{1AA8FC44-7AC7-1345-90A1-084D19ADA6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8884957"/>
      </p:ext>
    </p:extLst>
  </p:cSld>
  <p:clrMap bg1="lt1" tx1="dk1" bg2="lt2" tx2="dk2" accent1="accent1" accent2="accent2" accent3="accent3" accent4="accent4" accent5="accent5" accent6="accent6" hlink="hlink" folHlink="folHlink"/>
  <p:sldLayoutIdLst>
    <p:sldLayoutId id="2147483790" r:id="rId1"/>
    <p:sldLayoutId id="2147483791" r:id="rId2"/>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1"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1" charset="0"/>
        </a:defRPr>
      </a:lvl6pPr>
      <a:lvl7pPr marL="914400" algn="ctr" rtl="0" fontAlgn="base">
        <a:spcBef>
          <a:spcPct val="0"/>
        </a:spcBef>
        <a:spcAft>
          <a:spcPct val="0"/>
        </a:spcAft>
        <a:defRPr sz="4400">
          <a:solidFill>
            <a:schemeClr val="tx2"/>
          </a:solidFill>
          <a:latin typeface="Times" pitchFamily="-111" charset="0"/>
        </a:defRPr>
      </a:lvl7pPr>
      <a:lvl8pPr marL="1371600" algn="ctr" rtl="0" fontAlgn="base">
        <a:spcBef>
          <a:spcPct val="0"/>
        </a:spcBef>
        <a:spcAft>
          <a:spcPct val="0"/>
        </a:spcAft>
        <a:defRPr sz="4400">
          <a:solidFill>
            <a:schemeClr val="tx2"/>
          </a:solidFill>
          <a:latin typeface="Times" pitchFamily="-111" charset="0"/>
        </a:defRPr>
      </a:lvl8pPr>
      <a:lvl9pPr marL="1828800" algn="ctr" rtl="0" fontAlgn="base">
        <a:spcBef>
          <a:spcPct val="0"/>
        </a:spcBef>
        <a:spcAft>
          <a:spcPct val="0"/>
        </a:spcAft>
        <a:defRPr sz="4400">
          <a:solidFill>
            <a:schemeClr val="tx2"/>
          </a:solidFill>
          <a:latin typeface="Times"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vl1pPr>
          </a:lstStyle>
          <a:p>
            <a:pPr defTabSz="914400" eaLnBrk="0" fontAlgn="base" hangingPunct="0">
              <a:spcBef>
                <a:spcPct val="0"/>
              </a:spcBef>
              <a:spcAft>
                <a:spcPct val="0"/>
              </a:spcAft>
            </a:pPr>
            <a:endParaRPr lang="en-US" smtClean="0">
              <a:solidFill>
                <a:srgbClr val="000000"/>
              </a:solidFill>
              <a:latin typeface="Times"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endParaRPr lang="en-US" smtClean="0">
              <a:solidFill>
                <a:srgbClr val="000000"/>
              </a:solidFill>
              <a:latin typeface="Times"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pPr defTabSz="914400" eaLnBrk="0" fontAlgn="base" hangingPunct="0">
              <a:spcBef>
                <a:spcPct val="0"/>
              </a:spcBef>
              <a:spcAft>
                <a:spcPct val="0"/>
              </a:spcAft>
            </a:pPr>
            <a:fld id="{994ABCDF-2BBE-1944-B23F-8D0C5CD50DA4}" type="slidenum">
              <a:rPr lang="en-US" smtClean="0">
                <a:solidFill>
                  <a:srgbClr val="000000"/>
                </a:solidFill>
                <a:latin typeface="Times" charset="0"/>
                <a:ea typeface="ＭＳ Ｐゴシック" charset="0"/>
              </a:rPr>
              <a:pPr defTabSz="914400" eaLnBrk="0" fontAlgn="base" hangingPunct="0">
                <a:spcBef>
                  <a:spcPct val="0"/>
                </a:spcBef>
                <a:spcAft>
                  <a:spcPct val="0"/>
                </a:spcAft>
              </a:pPr>
              <a:t>‹#›</a:t>
            </a:fld>
            <a:endParaRPr lang="en-US"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133810078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smtClean="0">
                <a:cs typeface="+mn-cs"/>
              </a:defRPr>
            </a:lvl1pPr>
          </a:lstStyle>
          <a:p>
            <a:pPr defTabSz="914400" eaLnBrk="0" fontAlgn="base" hangingPunct="0">
              <a:spcBef>
                <a:spcPct val="0"/>
              </a:spcBef>
              <a:spcAft>
                <a:spcPct val="0"/>
              </a:spcAft>
              <a:defRPr/>
            </a:pPr>
            <a:endParaRPr lang="en-US">
              <a:solidFill>
                <a:srgbClr val="000000"/>
              </a:solidFill>
              <a:latin typeface="Times"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defTabSz="914400" eaLnBrk="0" fontAlgn="base" hangingPunct="0">
              <a:spcBef>
                <a:spcPct val="0"/>
              </a:spcBef>
              <a:spcAft>
                <a:spcPct val="0"/>
              </a:spcAft>
              <a:defRPr/>
            </a:pPr>
            <a:endParaRPr lang="en-US">
              <a:solidFill>
                <a:srgbClr val="000000"/>
              </a:solidFill>
              <a:latin typeface="Times"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smtClean="0">
                <a:cs typeface="+mn-cs"/>
              </a:defRPr>
            </a:lvl1pPr>
          </a:lstStyle>
          <a:p>
            <a:pPr defTabSz="914400" eaLnBrk="0" fontAlgn="base" hangingPunct="0">
              <a:spcBef>
                <a:spcPct val="0"/>
              </a:spcBef>
              <a:spcAft>
                <a:spcPct val="0"/>
              </a:spcAft>
              <a:defRPr/>
            </a:pPr>
            <a:fld id="{FD6A190D-1C79-2546-A1EE-6FCF8052D7EF}" type="slidenum">
              <a:rPr lang="en-US">
                <a:solidFill>
                  <a:srgbClr val="000000"/>
                </a:solidFill>
                <a:latin typeface="Times" charset="0"/>
                <a:ea typeface="ＭＳ Ｐゴシック" charset="0"/>
              </a:rPr>
              <a:pPr defTabSz="914400" eaLnBrk="0" fontAlgn="base" hangingPunct="0">
                <a:spcBef>
                  <a:spcPct val="0"/>
                </a:spcBef>
                <a:spcAft>
                  <a:spcPct val="0"/>
                </a:spcAft>
                <a:defRPr/>
              </a:pPr>
              <a:t>‹#›</a:t>
            </a:fld>
            <a:endParaRPr lang="en-US">
              <a:solidFill>
                <a:srgbClr val="000000"/>
              </a:solidFill>
              <a:latin typeface="Times" charset="0"/>
              <a:ea typeface="ＭＳ Ｐゴシック" charset="0"/>
            </a:endParaRPr>
          </a:p>
        </p:txBody>
      </p:sp>
    </p:spTree>
    <p:extLst>
      <p:ext uri="{BB962C8B-B14F-4D97-AF65-F5344CB8AC3E}">
        <p14:creationId xmlns:p14="http://schemas.microsoft.com/office/powerpoint/2010/main" val="380839923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5.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eg"/><Relationship Id="rId1" Type="http://schemas.openxmlformats.org/officeDocument/2006/relationships/slideLayout" Target="../slideLayouts/slideLayout100.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37.jpe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jpe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6.png"/><Relationship Id="rId5" Type="http://schemas.microsoft.com/office/2007/relationships/hdphoto" Target="../media/hdphoto5.wdp"/><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0.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0.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file://localhost/WBM%20Randy/Users/randallprice/Desktop" TargetMode="External"/><Relationship Id="rId1" Type="http://schemas.openxmlformats.org/officeDocument/2006/relationships/slideLayout" Target="../slideLayouts/slideLayout83.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Jesus on Mt Oliv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790" y="-1067843"/>
            <a:ext cx="10567790" cy="7925843"/>
          </a:xfrm>
          <a:prstGeom prst="rect">
            <a:avLst/>
          </a:prstGeom>
        </p:spPr>
      </p:pic>
      <p:sp>
        <p:nvSpPr>
          <p:cNvPr id="4" name="Rectangle 3"/>
          <p:cNvSpPr/>
          <p:nvPr/>
        </p:nvSpPr>
        <p:spPr>
          <a:xfrm>
            <a:off x="2886060" y="500338"/>
            <a:ext cx="6037806" cy="2316532"/>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lnSpc>
                <a:spcPct val="90000"/>
              </a:lnSpc>
            </a:pPr>
            <a:r>
              <a:rPr lang="en-US" sz="3200" b="1" dirty="0">
                <a:ln w="50800"/>
                <a:solidFill>
                  <a:srgbClr val="FFE641"/>
                </a:solidFill>
                <a:effectLst>
                  <a:glow rad="101600">
                    <a:schemeClr val="tx1">
                      <a:alpha val="75000"/>
                    </a:schemeClr>
                  </a:glow>
                </a:effectLst>
                <a:latin typeface="Albertus Extra Bold"/>
                <a:cs typeface="Albertus Extra Bold"/>
              </a:rPr>
              <a:t>Answering </a:t>
            </a:r>
            <a:r>
              <a:rPr lang="en-US" sz="3200" b="1" dirty="0" smtClean="0">
                <a:ln w="50800"/>
                <a:solidFill>
                  <a:srgbClr val="FFE641"/>
                </a:solidFill>
                <a:effectLst>
                  <a:glow rad="101600">
                    <a:schemeClr val="tx1">
                      <a:alpha val="75000"/>
                    </a:schemeClr>
                  </a:glow>
                </a:effectLst>
                <a:latin typeface="Albertus Extra Bold"/>
                <a:cs typeface="Albertus Extra Bold"/>
              </a:rPr>
              <a:t>the </a:t>
            </a:r>
          </a:p>
          <a:p>
            <a:pPr algn="ctr">
              <a:lnSpc>
                <a:spcPct val="90000"/>
              </a:lnSpc>
            </a:pPr>
            <a:r>
              <a:rPr lang="en-US" sz="3200" b="1" dirty="0" smtClean="0">
                <a:ln w="50800"/>
                <a:solidFill>
                  <a:srgbClr val="FFE641"/>
                </a:solidFill>
                <a:effectLst>
                  <a:glow rad="101600">
                    <a:schemeClr val="tx1">
                      <a:alpha val="75000"/>
                    </a:schemeClr>
                  </a:glow>
                </a:effectLst>
                <a:latin typeface="Albertus Extra Bold"/>
                <a:cs typeface="Albertus Extra Bold"/>
              </a:rPr>
              <a:t>New </a:t>
            </a:r>
            <a:r>
              <a:rPr lang="en-US" sz="3200" b="1" dirty="0">
                <a:ln w="50800"/>
                <a:solidFill>
                  <a:srgbClr val="FFE641"/>
                </a:solidFill>
                <a:effectLst>
                  <a:glow rad="101600">
                    <a:schemeClr val="tx1">
                      <a:alpha val="75000"/>
                    </a:schemeClr>
                  </a:glow>
                </a:effectLst>
                <a:latin typeface="Albertus Extra Bold"/>
                <a:cs typeface="Albertus Extra Bold"/>
              </a:rPr>
              <a:t>Covenant Perspective’s Charge </a:t>
            </a:r>
            <a:r>
              <a:rPr lang="en-US" sz="3200" b="1" dirty="0" smtClean="0">
                <a:ln w="50800"/>
                <a:solidFill>
                  <a:srgbClr val="FFE641"/>
                </a:solidFill>
                <a:effectLst>
                  <a:glow rad="101600">
                    <a:schemeClr val="tx1">
                      <a:alpha val="75000"/>
                    </a:schemeClr>
                  </a:glow>
                </a:effectLst>
                <a:latin typeface="Albertus Extra Bold"/>
                <a:cs typeface="Albertus Extra Bold"/>
              </a:rPr>
              <a:t>on the </a:t>
            </a:r>
            <a:r>
              <a:rPr lang="en-US" sz="3200" b="1" dirty="0">
                <a:ln w="50800"/>
                <a:solidFill>
                  <a:srgbClr val="FFE641"/>
                </a:solidFill>
                <a:effectLst>
                  <a:glow rad="101600">
                    <a:schemeClr val="tx1">
                      <a:alpha val="75000"/>
                    </a:schemeClr>
                  </a:glow>
                </a:effectLst>
                <a:latin typeface="Albertus Extra Bold"/>
                <a:cs typeface="Albertus Extra Bold"/>
              </a:rPr>
              <a:t>Absence </a:t>
            </a:r>
            <a:r>
              <a:rPr lang="en-US" sz="3200" b="1" dirty="0" smtClean="0">
                <a:ln w="50800"/>
                <a:solidFill>
                  <a:srgbClr val="FFE641"/>
                </a:solidFill>
                <a:effectLst>
                  <a:glow rad="101600">
                    <a:schemeClr val="tx1">
                      <a:alpha val="75000"/>
                    </a:schemeClr>
                  </a:glow>
                </a:effectLst>
                <a:latin typeface="Albertus Extra Bold"/>
                <a:cs typeface="Albertus Extra Bold"/>
              </a:rPr>
              <a:t>of Restoration </a:t>
            </a:r>
            <a:r>
              <a:rPr lang="en-US" sz="3200" b="1" dirty="0">
                <a:ln w="50800"/>
                <a:solidFill>
                  <a:srgbClr val="FFE641"/>
                </a:solidFill>
                <a:effectLst>
                  <a:glow rad="101600">
                    <a:schemeClr val="tx1">
                      <a:alpha val="75000"/>
                    </a:schemeClr>
                  </a:glow>
                </a:effectLst>
                <a:latin typeface="Albertus Extra Bold"/>
                <a:cs typeface="Albertus Extra Bold"/>
              </a:rPr>
              <a:t>to the </a:t>
            </a:r>
            <a:r>
              <a:rPr lang="en-US" sz="3200" b="1" dirty="0" smtClean="0">
                <a:ln w="50800"/>
                <a:solidFill>
                  <a:srgbClr val="FFE641"/>
                </a:solidFill>
                <a:effectLst>
                  <a:glow rad="101600">
                    <a:schemeClr val="tx1">
                      <a:alpha val="75000"/>
                    </a:schemeClr>
                  </a:glow>
                </a:effectLst>
                <a:latin typeface="Albertus Extra Bold"/>
                <a:cs typeface="Albertus Extra Bold"/>
              </a:rPr>
              <a:t>Land Texts in </a:t>
            </a:r>
            <a:r>
              <a:rPr lang="en-US" sz="3200" b="1" dirty="0">
                <a:ln w="50800"/>
                <a:solidFill>
                  <a:srgbClr val="FFE641"/>
                </a:solidFill>
                <a:effectLst>
                  <a:glow rad="101600">
                    <a:schemeClr val="tx1">
                      <a:alpha val="75000"/>
                    </a:schemeClr>
                  </a:glow>
                </a:effectLst>
                <a:latin typeface="Albertus Extra Bold"/>
                <a:cs typeface="Albertus Extra Bold"/>
              </a:rPr>
              <a:t>the New Testament</a:t>
            </a:r>
          </a:p>
        </p:txBody>
      </p:sp>
    </p:spTree>
    <p:extLst>
      <p:ext uri="{BB962C8B-B14F-4D97-AF65-F5344CB8AC3E}">
        <p14:creationId xmlns:p14="http://schemas.microsoft.com/office/powerpoint/2010/main" val="1003722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nd of Israel photo.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381000" y="2552700"/>
            <a:ext cx="8407399" cy="1597361"/>
          </a:xfrm>
          <a:prstGeom prst="rect">
            <a:avLst/>
          </a:prstGeom>
          <a:noFill/>
        </p:spPr>
        <p:txBody>
          <a:bodyPr wrap="square" rtlCol="0">
            <a:spAutoFit/>
          </a:bodyPr>
          <a:lstStyle/>
          <a:p>
            <a:pPr>
              <a:lnSpc>
                <a:spcPct val="90000"/>
              </a:lnSpc>
            </a:pPr>
            <a:r>
              <a:rPr lang="en-US" sz="3600" b="1" dirty="0" smtClean="0">
                <a:solidFill>
                  <a:schemeClr val="bg1"/>
                </a:solidFill>
                <a:effectLst>
                  <a:glow rad="101600">
                    <a:schemeClr val="tx1">
                      <a:alpha val="75000"/>
                    </a:schemeClr>
                  </a:glow>
                </a:effectLst>
              </a:rPr>
              <a:t>“Home is that place, from which, once a man sets forth, he is a wanderer until he returns.” 	</a:t>
            </a:r>
            <a:r>
              <a:rPr lang="en-US" sz="2800" b="1" dirty="0" smtClean="0">
                <a:solidFill>
                  <a:srgbClr val="FFE641"/>
                </a:solidFill>
                <a:effectLst>
                  <a:glow rad="101600">
                    <a:schemeClr val="tx1">
                      <a:alpha val="75000"/>
                    </a:schemeClr>
                  </a:glow>
                </a:effectLst>
              </a:rPr>
              <a:t>Blackstone</a:t>
            </a:r>
            <a:endParaRPr lang="en-US" sz="2800" b="1" dirty="0">
              <a:solidFill>
                <a:srgbClr val="FFE641"/>
              </a:solidFill>
              <a:effectLst>
                <a:glow rad="101600">
                  <a:schemeClr val="tx1">
                    <a:alpha val="75000"/>
                  </a:schemeClr>
                </a:glow>
              </a:effectLst>
            </a:endParaRPr>
          </a:p>
        </p:txBody>
      </p:sp>
    </p:spTree>
    <p:extLst>
      <p:ext uri="{BB962C8B-B14F-4D97-AF65-F5344CB8AC3E}">
        <p14:creationId xmlns:p14="http://schemas.microsoft.com/office/powerpoint/2010/main" val="160430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tted colors bckgn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557971" y="520418"/>
            <a:ext cx="8138689" cy="5916492"/>
          </a:xfrm>
          <a:prstGeom prst="rect">
            <a:avLst/>
          </a:prstGeom>
        </p:spPr>
        <p:txBody>
          <a:bodyPr wrap="square">
            <a:spAutoFit/>
          </a:bodyPr>
          <a:lstStyle/>
          <a:p>
            <a:pPr>
              <a:lnSpc>
                <a:spcPct val="90000"/>
              </a:lnSpc>
            </a:pPr>
            <a:r>
              <a:rPr lang="en-US" sz="2800" b="1" dirty="0">
                <a:solidFill>
                  <a:schemeClr val="bg1"/>
                </a:solidFill>
                <a:effectLst>
                  <a:glow rad="101600">
                    <a:schemeClr val="tx1">
                      <a:alpha val="75000"/>
                    </a:schemeClr>
                  </a:glow>
                </a:effectLst>
                <a:latin typeface="Arial Narrow"/>
                <a:cs typeface="Arial Narrow"/>
              </a:rPr>
              <a:t>What are we, finally, to make of this doctrine of The Land which gives theological significance—as it has been crudely put—“to a piece of real estate”? Many Jews, no less than Gentiles, have dismissed it as a bizarre and anachronistic superstition, unworthy of serious consideration. To many rationalists, and even humanists, especially since the Enlightenment, in a rational universe the doctrine is an affront. This response is generally coupled with the assumption that the doctrine is simply an aspect of that other doctrine of “</a:t>
            </a:r>
            <a:r>
              <a:rPr lang="en-US" sz="2800" b="1" dirty="0" err="1">
                <a:solidFill>
                  <a:schemeClr val="bg1"/>
                </a:solidFill>
                <a:effectLst>
                  <a:glow rad="101600">
                    <a:schemeClr val="tx1">
                      <a:alpha val="75000"/>
                    </a:schemeClr>
                  </a:glow>
                </a:effectLst>
                <a:latin typeface="Arial Narrow"/>
                <a:cs typeface="Arial Narrow"/>
              </a:rPr>
              <a:t>choseness</a:t>
            </a:r>
            <a:r>
              <a:rPr lang="en-US" sz="2800" b="1" dirty="0">
                <a:solidFill>
                  <a:schemeClr val="bg1"/>
                </a:solidFill>
                <a:effectLst>
                  <a:glow rad="101600">
                    <a:schemeClr val="tx1">
                      <a:alpha val="75000"/>
                    </a:schemeClr>
                  </a:glow>
                </a:effectLst>
                <a:latin typeface="Arial Narrow"/>
                <a:cs typeface="Arial Narrow"/>
              </a:rPr>
              <a:t>” or “election” that  </a:t>
            </a:r>
            <a:r>
              <a:rPr lang="en-US" sz="2800" b="1" dirty="0" smtClean="0">
                <a:solidFill>
                  <a:schemeClr val="bg1"/>
                </a:solidFill>
                <a:effectLst>
                  <a:glow rad="101600">
                    <a:schemeClr val="tx1">
                      <a:alpha val="75000"/>
                    </a:schemeClr>
                  </a:glow>
                </a:effectLst>
                <a:latin typeface="Arial Narrow"/>
                <a:cs typeface="Arial Narrow"/>
              </a:rPr>
              <a:t>- so </a:t>
            </a:r>
            <a:r>
              <a:rPr lang="en-US" sz="2800" b="1" dirty="0">
                <a:solidFill>
                  <a:schemeClr val="bg1"/>
                </a:solidFill>
                <a:effectLst>
                  <a:glow rad="101600">
                    <a:schemeClr val="tx1">
                      <a:alpha val="75000"/>
                    </a:schemeClr>
                  </a:glow>
                </a:effectLst>
                <a:latin typeface="Arial Narrow"/>
                <a:cs typeface="Arial Narrow"/>
              </a:rPr>
              <a:t>it is </a:t>
            </a:r>
            <a:r>
              <a:rPr lang="en-US" sz="2800" b="1" dirty="0" smtClean="0">
                <a:solidFill>
                  <a:schemeClr val="bg1"/>
                </a:solidFill>
                <a:effectLst>
                  <a:glow rad="101600">
                    <a:schemeClr val="tx1">
                      <a:alpha val="75000"/>
                    </a:schemeClr>
                  </a:glow>
                </a:effectLst>
                <a:latin typeface="Arial Narrow"/>
                <a:cs typeface="Arial Narrow"/>
              </a:rPr>
              <a:t>claimed - has </a:t>
            </a:r>
            <a:r>
              <a:rPr lang="en-US" sz="2800" b="1" dirty="0">
                <a:solidFill>
                  <a:schemeClr val="bg1"/>
                </a:solidFill>
                <a:effectLst>
                  <a:glow rad="101600">
                    <a:schemeClr val="tx1">
                      <a:alpha val="75000"/>
                    </a:schemeClr>
                  </a:glow>
                </a:effectLst>
                <a:latin typeface="Arial Narrow"/>
                <a:cs typeface="Arial Narrow"/>
              </a:rPr>
              <a:t>irrationally and arrogantly afflicted (a verb chosen advisedly) the Jewish people, the particularism of The Land being, in fact, an especially primitive expression of the unacceptable particularism of the Jewish faith.” </a:t>
            </a:r>
            <a:r>
              <a:rPr lang="en-US" sz="2800" b="1" dirty="0" smtClean="0">
                <a:solidFill>
                  <a:schemeClr val="bg1"/>
                </a:solidFill>
                <a:effectLst>
                  <a:glow rad="101600">
                    <a:schemeClr val="tx1">
                      <a:alpha val="75000"/>
                    </a:schemeClr>
                  </a:glow>
                </a:effectLst>
                <a:latin typeface="Arial Narrow"/>
                <a:cs typeface="Arial Narrow"/>
              </a:rPr>
              <a:t> - </a:t>
            </a:r>
            <a:r>
              <a:rPr lang="en-US" sz="2800" b="1" dirty="0" smtClean="0">
                <a:solidFill>
                  <a:srgbClr val="FFE641"/>
                </a:solidFill>
                <a:effectLst>
                  <a:glow rad="101600">
                    <a:schemeClr val="tx1">
                      <a:alpha val="75000"/>
                    </a:schemeClr>
                  </a:glow>
                </a:effectLst>
                <a:latin typeface="Arial Narrow"/>
                <a:cs typeface="Arial Narrow"/>
              </a:rPr>
              <a:t>W. D. Davis</a:t>
            </a:r>
            <a:endParaRPr lang="en-US" sz="2800" b="1" dirty="0">
              <a:solidFill>
                <a:srgbClr val="FFE64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4258711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en cloud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342900" y="443444"/>
            <a:ext cx="8585200" cy="6305316"/>
          </a:xfrm>
          <a:prstGeom prst="rect">
            <a:avLst/>
          </a:prstGeom>
        </p:spPr>
        <p:txBody>
          <a:bodyPr wrap="square">
            <a:spAutoFit/>
          </a:bodyPr>
          <a:lstStyle/>
          <a:p>
            <a:pPr>
              <a:lnSpc>
                <a:spcPct val="90000"/>
              </a:lnSpc>
            </a:pPr>
            <a:r>
              <a:rPr lang="en-US" sz="3200" b="1" dirty="0" smtClean="0">
                <a:solidFill>
                  <a:srgbClr val="FFFFFF"/>
                </a:solidFill>
                <a:effectLst>
                  <a:glow rad="101600">
                    <a:schemeClr val="tx1">
                      <a:alpha val="75000"/>
                    </a:schemeClr>
                  </a:glow>
                </a:effectLst>
                <a:latin typeface="Arial Narrow"/>
                <a:cs typeface="Arial Narrow"/>
              </a:rPr>
              <a:t>“Christian </a:t>
            </a:r>
            <a:r>
              <a:rPr lang="en-US" sz="3200" b="1" dirty="0">
                <a:solidFill>
                  <a:srgbClr val="FFFFFF"/>
                </a:solidFill>
                <a:effectLst>
                  <a:glow rad="101600">
                    <a:schemeClr val="tx1">
                      <a:alpha val="75000"/>
                    </a:schemeClr>
                  </a:glow>
                </a:effectLst>
                <a:latin typeface="Arial Narrow"/>
                <a:cs typeface="Arial Narrow"/>
              </a:rPr>
              <a:t>theologians are once again reclaiming the fact that </a:t>
            </a:r>
            <a:r>
              <a:rPr lang="en-US" sz="3200" b="1" dirty="0" smtClean="0">
                <a:solidFill>
                  <a:srgbClr val="FFF196"/>
                </a:solidFill>
                <a:effectLst>
                  <a:glow rad="101600">
                    <a:schemeClr val="tx1">
                      <a:alpha val="75000"/>
                    </a:schemeClr>
                  </a:glow>
                </a:effectLst>
                <a:latin typeface="Arial Narrow"/>
                <a:cs typeface="Arial Narrow"/>
              </a:rPr>
              <a:t>‘the </a:t>
            </a:r>
            <a:r>
              <a:rPr lang="en-US" sz="3200" b="1" dirty="0">
                <a:solidFill>
                  <a:srgbClr val="FFF196"/>
                </a:solidFill>
                <a:effectLst>
                  <a:glow rad="101600">
                    <a:schemeClr val="tx1">
                      <a:alpha val="75000"/>
                    </a:schemeClr>
                  </a:glow>
                </a:effectLst>
                <a:latin typeface="Arial Narrow"/>
                <a:cs typeface="Arial Narrow"/>
              </a:rPr>
              <a:t>land is central, if not </a:t>
            </a:r>
            <a:r>
              <a:rPr lang="en-US" sz="3200" b="1" i="1" dirty="0">
                <a:solidFill>
                  <a:srgbClr val="FFF196"/>
                </a:solidFill>
                <a:effectLst>
                  <a:glow rad="101600">
                    <a:schemeClr val="tx1">
                      <a:alpha val="75000"/>
                    </a:schemeClr>
                  </a:glow>
                </a:effectLst>
                <a:latin typeface="Arial Narrow"/>
                <a:cs typeface="Arial Narrow"/>
              </a:rPr>
              <a:t>the central theme</a:t>
            </a:r>
            <a:r>
              <a:rPr lang="en-US" sz="3200" b="1" dirty="0">
                <a:solidFill>
                  <a:srgbClr val="FFF196"/>
                </a:solidFill>
                <a:effectLst>
                  <a:glow rad="101600">
                    <a:schemeClr val="tx1">
                      <a:alpha val="75000"/>
                    </a:schemeClr>
                  </a:glow>
                </a:effectLst>
                <a:latin typeface="Arial Narrow"/>
                <a:cs typeface="Arial Narrow"/>
              </a:rPr>
              <a:t> of biblical faith</a:t>
            </a:r>
            <a:r>
              <a:rPr lang="en-US" sz="3200" b="1" dirty="0" smtClean="0">
                <a:solidFill>
                  <a:srgbClr val="FFF196"/>
                </a:solidFill>
                <a:effectLst>
                  <a:glow rad="101600">
                    <a:schemeClr val="tx1">
                      <a:alpha val="75000"/>
                    </a:schemeClr>
                  </a:glow>
                </a:effectLst>
                <a:latin typeface="Arial Narrow"/>
                <a:cs typeface="Arial Narrow"/>
              </a:rPr>
              <a:t>,’ </a:t>
            </a:r>
            <a:r>
              <a:rPr lang="en-US" sz="3200" b="1" dirty="0">
                <a:solidFill>
                  <a:srgbClr val="FFFFFF"/>
                </a:solidFill>
                <a:effectLst>
                  <a:glow rad="101600">
                    <a:schemeClr val="tx1">
                      <a:alpha val="75000"/>
                    </a:schemeClr>
                  </a:glow>
                </a:effectLst>
                <a:latin typeface="Arial Narrow"/>
                <a:cs typeface="Arial Narrow"/>
              </a:rPr>
              <a:t>and therefore, as W. D. Davies warned, </a:t>
            </a:r>
            <a:r>
              <a:rPr lang="en-US" sz="3200" b="1" dirty="0" smtClean="0">
                <a:solidFill>
                  <a:srgbClr val="FFFFFF"/>
                </a:solidFill>
                <a:effectLst>
                  <a:glow rad="101600">
                    <a:schemeClr val="tx1">
                      <a:alpha val="75000"/>
                    </a:schemeClr>
                  </a:glow>
                </a:effectLst>
                <a:latin typeface="Arial Narrow"/>
                <a:cs typeface="Arial Narrow"/>
              </a:rPr>
              <a:t>‘it </a:t>
            </a:r>
            <a:r>
              <a:rPr lang="en-US" sz="3200" b="1" dirty="0">
                <a:solidFill>
                  <a:srgbClr val="FFFFFF"/>
                </a:solidFill>
                <a:effectLst>
                  <a:glow rad="101600">
                    <a:schemeClr val="tx1">
                      <a:alpha val="75000"/>
                    </a:schemeClr>
                  </a:glow>
                </a:effectLst>
                <a:latin typeface="Arial Narrow"/>
                <a:cs typeface="Arial Narrow"/>
              </a:rPr>
              <a:t>will no longer do to talk about Yahweh and his people, but we must speak about </a:t>
            </a:r>
            <a:r>
              <a:rPr lang="en-US" sz="3200" b="1" dirty="0">
                <a:solidFill>
                  <a:srgbClr val="FFF196"/>
                </a:solidFill>
                <a:effectLst>
                  <a:glow rad="101600">
                    <a:schemeClr val="tx1">
                      <a:alpha val="75000"/>
                    </a:schemeClr>
                  </a:glow>
                </a:effectLst>
                <a:latin typeface="Arial Narrow"/>
                <a:cs typeface="Arial Narrow"/>
              </a:rPr>
              <a:t>Yahweh and his people </a:t>
            </a:r>
            <a:r>
              <a:rPr lang="en-US" sz="3200" b="1" i="1" dirty="0">
                <a:solidFill>
                  <a:srgbClr val="FFF196"/>
                </a:solidFill>
                <a:effectLst>
                  <a:glow rad="101600">
                    <a:schemeClr val="tx1">
                      <a:alpha val="75000"/>
                    </a:schemeClr>
                  </a:glow>
                </a:effectLst>
                <a:latin typeface="Arial Narrow"/>
                <a:cs typeface="Arial Narrow"/>
              </a:rPr>
              <a:t>and his land</a:t>
            </a:r>
            <a:r>
              <a:rPr lang="en-US" sz="3200" b="1" dirty="0" smtClean="0">
                <a:solidFill>
                  <a:srgbClr val="FFFFFF"/>
                </a:solidFill>
                <a:effectLst>
                  <a:glow rad="101600">
                    <a:schemeClr val="tx1">
                      <a:alpha val="75000"/>
                    </a:schemeClr>
                  </a:glow>
                </a:effectLst>
                <a:latin typeface="Arial Narrow"/>
                <a:cs typeface="Arial Narrow"/>
              </a:rPr>
              <a:t>.’ </a:t>
            </a:r>
            <a:r>
              <a:rPr lang="en-US" sz="3200" b="1" dirty="0">
                <a:solidFill>
                  <a:srgbClr val="FFFFFF"/>
                </a:solidFill>
                <a:effectLst>
                  <a:glow rad="101600">
                    <a:schemeClr val="tx1">
                      <a:alpha val="75000"/>
                    </a:schemeClr>
                  </a:glow>
                </a:effectLst>
                <a:latin typeface="Arial Narrow"/>
                <a:cs typeface="Arial Narrow"/>
              </a:rPr>
              <a:t>Likewise, </a:t>
            </a:r>
            <a:r>
              <a:rPr lang="en-US" sz="3200" b="1" dirty="0" err="1">
                <a:solidFill>
                  <a:srgbClr val="FFFFFF"/>
                </a:solidFill>
                <a:effectLst>
                  <a:glow rad="101600">
                    <a:schemeClr val="tx1">
                      <a:alpha val="75000"/>
                    </a:schemeClr>
                  </a:glow>
                </a:effectLst>
                <a:latin typeface="Arial Narrow"/>
                <a:cs typeface="Arial Narrow"/>
              </a:rPr>
              <a:t>Gehard</a:t>
            </a:r>
            <a:r>
              <a:rPr lang="en-US" sz="3200" b="1" dirty="0">
                <a:solidFill>
                  <a:srgbClr val="FFFFFF"/>
                </a:solidFill>
                <a:effectLst>
                  <a:glow rad="101600">
                    <a:schemeClr val="tx1">
                      <a:alpha val="75000"/>
                    </a:schemeClr>
                  </a:glow>
                </a:effectLst>
                <a:latin typeface="Arial Narrow"/>
                <a:cs typeface="Arial Narrow"/>
              </a:rPr>
              <a:t> von Rad summarized the situation by saying, </a:t>
            </a:r>
            <a:r>
              <a:rPr lang="en-US" sz="3200" b="1" dirty="0" smtClean="0">
                <a:solidFill>
                  <a:srgbClr val="FFFFFF"/>
                </a:solidFill>
                <a:effectLst>
                  <a:glow rad="101600">
                    <a:schemeClr val="tx1">
                      <a:alpha val="75000"/>
                    </a:schemeClr>
                  </a:glow>
                </a:effectLst>
                <a:latin typeface="Arial Narrow"/>
                <a:cs typeface="Arial Narrow"/>
              </a:rPr>
              <a:t>‘Of </a:t>
            </a:r>
            <a:r>
              <a:rPr lang="en-US" sz="3200" b="1" dirty="0">
                <a:solidFill>
                  <a:srgbClr val="FFFFFF"/>
                </a:solidFill>
                <a:effectLst>
                  <a:glow rad="101600">
                    <a:schemeClr val="tx1">
                      <a:alpha val="75000"/>
                    </a:schemeClr>
                  </a:glow>
                </a:effectLst>
                <a:latin typeface="Arial Narrow"/>
                <a:cs typeface="Arial Narrow"/>
              </a:rPr>
              <a:t>all the promises made to the patriarchs it was that of the land that was the most prominent and decisive</a:t>
            </a:r>
            <a:r>
              <a:rPr lang="en-US" sz="3200" b="1" dirty="0" smtClean="0">
                <a:solidFill>
                  <a:srgbClr val="FFFFFF"/>
                </a:solidFill>
                <a:effectLst>
                  <a:glow rad="101600">
                    <a:schemeClr val="tx1">
                      <a:alpha val="75000"/>
                    </a:schemeClr>
                  </a:glow>
                </a:effectLst>
                <a:latin typeface="Arial Narrow"/>
                <a:cs typeface="Arial Narrow"/>
              </a:rPr>
              <a:t>.’ </a:t>
            </a:r>
            <a:r>
              <a:rPr lang="en-US" sz="3200" b="1" dirty="0">
                <a:solidFill>
                  <a:srgbClr val="FFFFFF"/>
                </a:solidFill>
                <a:effectLst>
                  <a:glow rad="101600">
                    <a:schemeClr val="tx1">
                      <a:alpha val="75000"/>
                    </a:schemeClr>
                  </a:glow>
                </a:effectLst>
                <a:latin typeface="Arial Narrow"/>
                <a:cs typeface="Arial Narrow"/>
              </a:rPr>
              <a:t>In fact, </a:t>
            </a:r>
            <a:r>
              <a:rPr lang="en-US" sz="3200" b="1" dirty="0">
                <a:solidFill>
                  <a:srgbClr val="FFF196"/>
                </a:solidFill>
                <a:effectLst>
                  <a:glow rad="101600">
                    <a:schemeClr val="tx1">
                      <a:alpha val="75000"/>
                    </a:schemeClr>
                  </a:glow>
                </a:effectLst>
                <a:latin typeface="Arial Narrow"/>
                <a:cs typeface="Arial Narrow"/>
              </a:rPr>
              <a:t>few issues are as important as that of the promise of the land </a:t>
            </a:r>
            <a:r>
              <a:rPr lang="en-US" sz="3200" b="1" dirty="0">
                <a:solidFill>
                  <a:srgbClr val="FFFFFF"/>
                </a:solidFill>
                <a:effectLst>
                  <a:glow rad="101600">
                    <a:schemeClr val="tx1">
                      <a:alpha val="75000"/>
                    </a:schemeClr>
                  </a:glow>
                </a:effectLst>
                <a:latin typeface="Arial Narrow"/>
                <a:cs typeface="Arial Narrow"/>
              </a:rPr>
              <a:t>to the patriarchs and the nation of Israel: the Hebrew word </a:t>
            </a:r>
            <a:r>
              <a:rPr lang="en-US" sz="3200" b="1" i="1" dirty="0">
                <a:solidFill>
                  <a:srgbClr val="FFFFFF"/>
                </a:solidFill>
                <a:effectLst>
                  <a:glow rad="101600">
                    <a:schemeClr val="tx1">
                      <a:alpha val="75000"/>
                    </a:schemeClr>
                  </a:glow>
                </a:effectLst>
                <a:latin typeface="Arial Narrow"/>
                <a:cs typeface="Arial Narrow"/>
              </a:rPr>
              <a:t>‘</a:t>
            </a:r>
            <a:r>
              <a:rPr lang="en-US" sz="3200" b="1" i="1" dirty="0" err="1">
                <a:solidFill>
                  <a:srgbClr val="FFFFFF"/>
                </a:solidFill>
                <a:effectLst>
                  <a:glow rad="101600">
                    <a:schemeClr val="tx1">
                      <a:alpha val="75000"/>
                    </a:schemeClr>
                  </a:glow>
                </a:effectLst>
                <a:latin typeface="Arial Narrow"/>
                <a:cs typeface="Arial Narrow"/>
              </a:rPr>
              <a:t>erets</a:t>
            </a:r>
            <a:r>
              <a:rPr lang="en-US" sz="3200" b="1" dirty="0">
                <a:solidFill>
                  <a:srgbClr val="FFFFFF"/>
                </a:solidFill>
                <a:effectLst>
                  <a:glow rad="101600">
                    <a:schemeClr val="tx1">
                      <a:alpha val="75000"/>
                    </a:schemeClr>
                  </a:glow>
                </a:effectLst>
                <a:latin typeface="Arial Narrow"/>
                <a:cs typeface="Arial Narrow"/>
              </a:rPr>
              <a:t> is the fourth most frequent substantive in the Hebrew Bible</a:t>
            </a:r>
            <a:r>
              <a:rPr lang="en-US" sz="3200" b="1" dirty="0" smtClean="0">
                <a:solidFill>
                  <a:srgbClr val="FFFFFF"/>
                </a:solidFill>
                <a:effectLst>
                  <a:glow rad="101600">
                    <a:schemeClr val="tx1">
                      <a:alpha val="75000"/>
                    </a:schemeClr>
                  </a:glow>
                </a:effectLst>
                <a:latin typeface="Arial Narrow"/>
                <a:cs typeface="Arial Narrow"/>
              </a:rPr>
              <a:t>.”</a:t>
            </a:r>
            <a:r>
              <a:rPr lang="en-US" sz="3200" b="1" dirty="0">
                <a:solidFill>
                  <a:srgbClr val="FFFFFF"/>
                </a:solidFill>
                <a:effectLst>
                  <a:glow rad="101600">
                    <a:schemeClr val="tx1">
                      <a:alpha val="75000"/>
                    </a:schemeClr>
                  </a:glow>
                </a:effectLst>
                <a:latin typeface="Arial Narrow"/>
                <a:cs typeface="Arial Narrow"/>
              </a:rPr>
              <a:t> </a:t>
            </a:r>
            <a:r>
              <a:rPr lang="en-US" sz="3200" b="1" dirty="0" smtClean="0">
                <a:solidFill>
                  <a:srgbClr val="FFFFFF"/>
                </a:solidFill>
                <a:effectLst>
                  <a:glow rad="101600">
                    <a:schemeClr val="tx1">
                      <a:alpha val="75000"/>
                    </a:schemeClr>
                  </a:glow>
                </a:effectLst>
                <a:latin typeface="Arial Narrow"/>
                <a:cs typeface="Arial Narrow"/>
              </a:rPr>
              <a:t>  </a:t>
            </a:r>
          </a:p>
          <a:p>
            <a:pPr>
              <a:lnSpc>
                <a:spcPct val="90000"/>
              </a:lnSpc>
            </a:pPr>
            <a:r>
              <a:rPr lang="en-US" sz="3200" b="1" dirty="0">
                <a:solidFill>
                  <a:srgbClr val="FFFFFF"/>
                </a:solidFill>
                <a:effectLst>
                  <a:glow rad="101600">
                    <a:schemeClr val="tx1">
                      <a:alpha val="75000"/>
                    </a:schemeClr>
                  </a:glow>
                </a:effectLst>
                <a:latin typeface="Arial Narrow"/>
                <a:cs typeface="Arial Narrow"/>
              </a:rPr>
              <a:t>	</a:t>
            </a:r>
            <a:r>
              <a:rPr lang="en-US" sz="3200" b="1" dirty="0" smtClean="0">
                <a:solidFill>
                  <a:srgbClr val="FFFFFF"/>
                </a:solidFill>
                <a:effectLst>
                  <a:glow rad="101600">
                    <a:schemeClr val="tx1">
                      <a:alpha val="75000"/>
                    </a:schemeClr>
                  </a:glow>
                </a:effectLst>
                <a:latin typeface="Arial Narrow"/>
                <a:cs typeface="Arial Narrow"/>
              </a:rPr>
              <a:t>										       </a:t>
            </a:r>
            <a:r>
              <a:rPr lang="en-US" sz="2800" b="1" dirty="0" smtClean="0">
                <a:solidFill>
                  <a:srgbClr val="FFFFFF"/>
                </a:solidFill>
                <a:effectLst>
                  <a:glow rad="101600">
                    <a:schemeClr val="tx1">
                      <a:alpha val="75000"/>
                    </a:schemeClr>
                  </a:glow>
                </a:effectLst>
                <a:latin typeface="Arial Narrow"/>
                <a:cs typeface="Arial Narrow"/>
              </a:rPr>
              <a:t>- </a:t>
            </a:r>
            <a:r>
              <a:rPr lang="en-US" sz="2800" b="1" dirty="0" smtClean="0">
                <a:solidFill>
                  <a:srgbClr val="FFE641"/>
                </a:solidFill>
                <a:effectLst>
                  <a:glow rad="101600">
                    <a:schemeClr val="tx1">
                      <a:alpha val="75000"/>
                    </a:schemeClr>
                  </a:glow>
                </a:effectLst>
                <a:latin typeface="Arial Narrow"/>
                <a:cs typeface="Arial Narrow"/>
              </a:rPr>
              <a:t>Walt </a:t>
            </a:r>
            <a:r>
              <a:rPr lang="en-US" sz="2800" b="1" dirty="0">
                <a:solidFill>
                  <a:srgbClr val="FFE641"/>
                </a:solidFill>
                <a:effectLst>
                  <a:glow rad="101600">
                    <a:schemeClr val="tx1">
                      <a:alpha val="75000"/>
                    </a:schemeClr>
                  </a:glow>
                </a:effectLst>
                <a:latin typeface="Arial Narrow"/>
                <a:cs typeface="Arial Narrow"/>
              </a:rPr>
              <a:t>C. Kaiser </a:t>
            </a:r>
            <a:r>
              <a:rPr lang="en-US" sz="2800" b="1" dirty="0" smtClean="0">
                <a:solidFill>
                  <a:srgbClr val="FFE641"/>
                </a:solidFill>
                <a:effectLst>
                  <a:glow rad="101600">
                    <a:schemeClr val="tx1">
                      <a:alpha val="75000"/>
                    </a:schemeClr>
                  </a:glow>
                </a:effectLst>
                <a:latin typeface="Arial Narrow"/>
                <a:cs typeface="Arial Narrow"/>
              </a:rPr>
              <a:t>Jr</a:t>
            </a:r>
            <a:r>
              <a:rPr lang="en-US" sz="2800" b="1" dirty="0">
                <a:solidFill>
                  <a:srgbClr val="FFE641"/>
                </a:solidFill>
                <a:effectLst>
                  <a:glow rad="101600">
                    <a:schemeClr val="tx1">
                      <a:alpha val="75000"/>
                    </a:schemeClr>
                  </a:glow>
                </a:effectLst>
                <a:latin typeface="Arial Narrow"/>
                <a:cs typeface="Arial Narrow"/>
              </a:rPr>
              <a:t>.</a:t>
            </a:r>
          </a:p>
        </p:txBody>
      </p:sp>
    </p:spTree>
    <p:extLst>
      <p:ext uri="{BB962C8B-B14F-4D97-AF65-F5344CB8AC3E}">
        <p14:creationId xmlns:p14="http://schemas.microsoft.com/office/powerpoint/2010/main" val="190183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Picture 1.png"/>
          <p:cNvPicPr>
            <a:picLocks noChangeAspect="1"/>
          </p:cNvPicPr>
          <p:nvPr/>
        </p:nvPicPr>
        <p:blipFill>
          <a:blip r:embed="rId2"/>
          <a:stretch>
            <a:fillRect/>
          </a:stretch>
        </p:blipFill>
        <p:spPr>
          <a:xfrm>
            <a:off x="4940826" y="1193651"/>
            <a:ext cx="4203174" cy="5664349"/>
          </a:xfrm>
          <a:prstGeom prst="rect">
            <a:avLst/>
          </a:prstGeom>
        </p:spPr>
      </p:pic>
      <p:pic>
        <p:nvPicPr>
          <p:cNvPr id="6" name="Picture 5" descr="Picture 2.png"/>
          <p:cNvPicPr>
            <a:picLocks noChangeAspect="1"/>
          </p:cNvPicPr>
          <p:nvPr/>
        </p:nvPicPr>
        <p:blipFill>
          <a:blip r:embed="rId3"/>
          <a:stretch>
            <a:fillRect/>
          </a:stretch>
        </p:blipFill>
        <p:spPr>
          <a:xfrm>
            <a:off x="4940826" y="0"/>
            <a:ext cx="4203174" cy="1193651"/>
          </a:xfrm>
          <a:prstGeom prst="rect">
            <a:avLst/>
          </a:prstGeom>
        </p:spPr>
      </p:pic>
      <p:sp>
        <p:nvSpPr>
          <p:cNvPr id="7" name="TextBox 6"/>
          <p:cNvSpPr txBox="1"/>
          <p:nvPr/>
        </p:nvSpPr>
        <p:spPr>
          <a:xfrm>
            <a:off x="234254" y="685800"/>
            <a:ext cx="4419599" cy="3970318"/>
          </a:xfrm>
          <a:prstGeom prst="rect">
            <a:avLst/>
          </a:prstGeom>
          <a:noFill/>
        </p:spPr>
        <p:txBody>
          <a:bodyPr wrap="square" rtlCol="0">
            <a:spAutoFit/>
          </a:bodyPr>
          <a:lstStyle/>
          <a:p>
            <a:pPr algn="ctr"/>
            <a:r>
              <a:rPr lang="en-US" sz="2800" b="1" dirty="0" smtClean="0">
                <a:solidFill>
                  <a:srgbClr val="FFE045"/>
                </a:solidFill>
                <a:effectLst>
                  <a:glow rad="139700">
                    <a:srgbClr val="2D2D8A">
                      <a:alpha val="75000"/>
                    </a:srgbClr>
                  </a:glow>
                </a:effectLst>
                <a:latin typeface="Capitals"/>
                <a:cs typeface="Capitals"/>
              </a:rPr>
              <a:t>“this belief in the messiah is in accordance with the prophecies concerning him, by all the prophets, from our master </a:t>
            </a:r>
            <a:r>
              <a:rPr lang="en-US" sz="2800" b="1" dirty="0" err="1" smtClean="0">
                <a:solidFill>
                  <a:srgbClr val="FFE045"/>
                </a:solidFill>
                <a:effectLst>
                  <a:glow rad="139700">
                    <a:srgbClr val="2D2D8A">
                      <a:alpha val="75000"/>
                    </a:srgbClr>
                  </a:glow>
                </a:effectLst>
                <a:latin typeface="Capitals"/>
                <a:cs typeface="Capitals"/>
              </a:rPr>
              <a:t>moses</a:t>
            </a:r>
            <a:r>
              <a:rPr lang="en-US" sz="2800" b="1" dirty="0" smtClean="0">
                <a:solidFill>
                  <a:srgbClr val="FFE045"/>
                </a:solidFill>
                <a:effectLst>
                  <a:glow rad="139700">
                    <a:srgbClr val="2D2D8A">
                      <a:alpha val="75000"/>
                    </a:srgbClr>
                  </a:glow>
                </a:effectLst>
                <a:latin typeface="Capitals"/>
                <a:cs typeface="Capitals"/>
              </a:rPr>
              <a:t> until </a:t>
            </a:r>
            <a:r>
              <a:rPr lang="en-US" sz="2800" b="1" dirty="0" err="1" smtClean="0">
                <a:solidFill>
                  <a:srgbClr val="FFE045"/>
                </a:solidFill>
                <a:effectLst>
                  <a:glow rad="139700">
                    <a:srgbClr val="2D2D8A">
                      <a:alpha val="75000"/>
                    </a:srgbClr>
                  </a:glow>
                </a:effectLst>
                <a:latin typeface="Capitals"/>
                <a:cs typeface="Capitals"/>
              </a:rPr>
              <a:t>malachi</a:t>
            </a:r>
            <a:r>
              <a:rPr lang="en-US" sz="2800" b="1" dirty="0" smtClean="0">
                <a:solidFill>
                  <a:srgbClr val="FFE045"/>
                </a:solidFill>
                <a:effectLst>
                  <a:glow rad="139700">
                    <a:srgbClr val="2D2D8A">
                      <a:alpha val="75000"/>
                    </a:srgbClr>
                  </a:glow>
                </a:effectLst>
                <a:latin typeface="Capitals"/>
                <a:cs typeface="Capitals"/>
              </a:rPr>
              <a:t>, peace be unto them.”</a:t>
            </a:r>
            <a:endParaRPr lang="en-US" sz="2800" b="1" dirty="0">
              <a:solidFill>
                <a:srgbClr val="FFE045"/>
              </a:solidFill>
              <a:effectLst>
                <a:glow rad="139700">
                  <a:srgbClr val="2D2D8A">
                    <a:alpha val="75000"/>
                  </a:srgbClr>
                </a:glow>
              </a:effectLst>
              <a:latin typeface="Capitals"/>
              <a:cs typeface="Capitals"/>
            </a:endParaRPr>
          </a:p>
        </p:txBody>
      </p:sp>
      <p:sp>
        <p:nvSpPr>
          <p:cNvPr id="8" name="TextBox 7"/>
          <p:cNvSpPr txBox="1"/>
          <p:nvPr/>
        </p:nvSpPr>
        <p:spPr>
          <a:xfrm>
            <a:off x="152400" y="4953000"/>
            <a:ext cx="4501453" cy="1231106"/>
          </a:xfrm>
          <a:prstGeom prst="rect">
            <a:avLst/>
          </a:prstGeom>
          <a:noFill/>
        </p:spPr>
        <p:txBody>
          <a:bodyPr wrap="none" rtlCol="0">
            <a:spAutoFit/>
          </a:bodyPr>
          <a:lstStyle/>
          <a:p>
            <a:pPr algn="ctr"/>
            <a:r>
              <a:rPr lang="en-US" sz="2800" dirty="0" smtClean="0">
                <a:solidFill>
                  <a:srgbClr val="FFFFFF"/>
                </a:solidFill>
                <a:latin typeface="Capitals"/>
                <a:cs typeface="Capitals"/>
              </a:rPr>
              <a:t>Moses </a:t>
            </a:r>
            <a:r>
              <a:rPr lang="en-US" sz="2800" dirty="0" err="1" smtClean="0">
                <a:solidFill>
                  <a:srgbClr val="FFFFFF"/>
                </a:solidFill>
                <a:latin typeface="Capitals"/>
                <a:cs typeface="Capitals"/>
              </a:rPr>
              <a:t>maimonides</a:t>
            </a:r>
            <a:endParaRPr lang="en-US" sz="2800" dirty="0" smtClean="0">
              <a:solidFill>
                <a:srgbClr val="FFFFFF"/>
              </a:solidFill>
              <a:latin typeface="Capitals"/>
              <a:cs typeface="Capitals"/>
            </a:endParaRPr>
          </a:p>
          <a:p>
            <a:pPr algn="ctr"/>
            <a:endParaRPr lang="en-US" sz="1000" dirty="0" smtClean="0">
              <a:solidFill>
                <a:srgbClr val="FFFFFF"/>
              </a:solidFill>
              <a:latin typeface="Capitals"/>
              <a:cs typeface="Capitals"/>
            </a:endParaRPr>
          </a:p>
          <a:p>
            <a:pPr algn="ctr"/>
            <a:r>
              <a:rPr lang="en-US" i="1" dirty="0" smtClean="0">
                <a:solidFill>
                  <a:srgbClr val="BBE0E3"/>
                </a:solidFill>
                <a:latin typeface="Capitals"/>
                <a:cs typeface="Capitals"/>
              </a:rPr>
              <a:t>The wolf shall lie with the lamb</a:t>
            </a:r>
            <a:r>
              <a:rPr lang="en-US" dirty="0" smtClean="0">
                <a:solidFill>
                  <a:srgbClr val="BBE0E3"/>
                </a:solidFill>
                <a:latin typeface="Capitals"/>
                <a:cs typeface="Capitals"/>
              </a:rPr>
              <a:t>.</a:t>
            </a:r>
          </a:p>
          <a:p>
            <a:pPr algn="ctr"/>
            <a:r>
              <a:rPr lang="en-US" dirty="0" smtClean="0">
                <a:solidFill>
                  <a:srgbClr val="BBE0E3"/>
                </a:solidFill>
                <a:latin typeface="Capitals"/>
                <a:cs typeface="Capitals"/>
              </a:rPr>
              <a:t>Translated </a:t>
            </a:r>
            <a:r>
              <a:rPr lang="en-US" dirty="0" err="1" smtClean="0">
                <a:solidFill>
                  <a:srgbClr val="BBE0E3"/>
                </a:solidFill>
                <a:latin typeface="Capitals"/>
                <a:cs typeface="Capitals"/>
              </a:rPr>
              <a:t>byboteach</a:t>
            </a:r>
            <a:r>
              <a:rPr lang="en-US" dirty="0" smtClean="0">
                <a:solidFill>
                  <a:srgbClr val="BBE0E3"/>
                </a:solidFill>
                <a:latin typeface="Capitals"/>
                <a:cs typeface="Capitals"/>
              </a:rPr>
              <a:t>, </a:t>
            </a:r>
            <a:r>
              <a:rPr lang="en-US" dirty="0" err="1" smtClean="0">
                <a:solidFill>
                  <a:srgbClr val="BBE0E3"/>
                </a:solidFill>
                <a:latin typeface="Capitals"/>
                <a:cs typeface="Capitals"/>
              </a:rPr>
              <a:t>p</a:t>
            </a:r>
            <a:r>
              <a:rPr lang="en-US" dirty="0" smtClean="0">
                <a:solidFill>
                  <a:srgbClr val="BBE0E3"/>
                </a:solidFill>
                <a:latin typeface="Capitals"/>
                <a:cs typeface="Capitals"/>
              </a:rPr>
              <a:t>. 3.</a:t>
            </a:r>
            <a:endParaRPr lang="en-US" dirty="0">
              <a:solidFill>
                <a:srgbClr val="BBE0E3"/>
              </a:solidFill>
              <a:latin typeface="Capitals"/>
              <a:cs typeface="Capitals"/>
            </a:endParaRPr>
          </a:p>
        </p:txBody>
      </p:sp>
    </p:spTree>
    <p:extLst>
      <p:ext uri="{BB962C8B-B14F-4D97-AF65-F5344CB8AC3E}">
        <p14:creationId xmlns:p14="http://schemas.microsoft.com/office/powerpoint/2010/main" val="3140851110"/>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6" name="Picture 5" descr="Picture 8.png"/>
          <p:cNvPicPr>
            <a:picLocks noChangeAspect="1"/>
          </p:cNvPicPr>
          <p:nvPr/>
        </p:nvPicPr>
        <p:blipFill>
          <a:blip r:embed="rId2"/>
          <a:stretch>
            <a:fillRect/>
          </a:stretch>
        </p:blipFill>
        <p:spPr>
          <a:xfrm>
            <a:off x="0" y="-76200"/>
            <a:ext cx="4419600" cy="6934200"/>
          </a:xfrm>
          <a:prstGeom prst="rect">
            <a:avLst/>
          </a:prstGeom>
        </p:spPr>
      </p:pic>
      <p:pic>
        <p:nvPicPr>
          <p:cNvPr id="5" name="Picture 4" descr="Why Jews Rejected jesus cover.jpg"/>
          <p:cNvPicPr>
            <a:picLocks noChangeAspect="1"/>
          </p:cNvPicPr>
          <p:nvPr/>
        </p:nvPicPr>
        <p:blipFill>
          <a:blip r:embed="rId3"/>
          <a:stretch>
            <a:fillRect/>
          </a:stretch>
        </p:blipFill>
        <p:spPr>
          <a:xfrm>
            <a:off x="4546032" y="0"/>
            <a:ext cx="4597968" cy="6858000"/>
          </a:xfrm>
          <a:prstGeom prst="rect">
            <a:avLst/>
          </a:prstGeom>
          <a:effectLst>
            <a:outerShdw blurRad="50800" dist="177800" dir="2700000">
              <a:srgbClr val="000000">
                <a:alpha val="43000"/>
              </a:srgbClr>
            </a:outerShdw>
          </a:effectLst>
        </p:spPr>
      </p:pic>
    </p:spTree>
    <p:extLst>
      <p:ext uri="{BB962C8B-B14F-4D97-AF65-F5344CB8AC3E}">
        <p14:creationId xmlns:p14="http://schemas.microsoft.com/office/powerpoint/2010/main" val="3589995948"/>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3" name="Picture 2" descr="Why Jews dont believe.png"/>
          <p:cNvPicPr>
            <a:picLocks noChangeAspect="1"/>
          </p:cNvPicPr>
          <p:nvPr/>
        </p:nvPicPr>
        <p:blipFill>
          <a:blip r:embed="rId2"/>
          <a:stretch>
            <a:fillRect/>
          </a:stretch>
        </p:blipFill>
        <p:spPr>
          <a:xfrm>
            <a:off x="1" y="0"/>
            <a:ext cx="8153400" cy="6858000"/>
          </a:xfrm>
          <a:prstGeom prst="rect">
            <a:avLst/>
          </a:prstGeom>
        </p:spPr>
      </p:pic>
      <p:sp>
        <p:nvSpPr>
          <p:cNvPr id="4" name="Rectangle 3"/>
          <p:cNvSpPr/>
          <p:nvPr/>
        </p:nvSpPr>
        <p:spPr bwMode="auto">
          <a:xfrm>
            <a:off x="4572000" y="0"/>
            <a:ext cx="4343400" cy="6858000"/>
          </a:xfrm>
          <a:prstGeom prst="rect">
            <a:avLst/>
          </a:prstGeom>
          <a:solidFill>
            <a:schemeClr val="tx1"/>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4000">
              <a:solidFill>
                <a:srgbClr val="000000"/>
              </a:solidFill>
              <a:effectLst>
                <a:outerShdw blurRad="38100" dist="38100" dir="2700000" algn="tl">
                  <a:srgbClr val="000000">
                    <a:alpha val="43137"/>
                  </a:srgbClr>
                </a:outerShdw>
              </a:effectLst>
              <a:latin typeface="Times" pitchFamily="-111" charset="0"/>
            </a:endParaRPr>
          </a:p>
        </p:txBody>
      </p:sp>
      <p:pic>
        <p:nvPicPr>
          <p:cNvPr id="6" name="Picture 5" descr="Picture 5.png"/>
          <p:cNvPicPr>
            <a:picLocks noChangeAspect="1"/>
          </p:cNvPicPr>
          <p:nvPr/>
        </p:nvPicPr>
        <p:blipFill>
          <a:blip r:embed="rId3"/>
          <a:stretch>
            <a:fillRect/>
          </a:stretch>
        </p:blipFill>
        <p:spPr>
          <a:xfrm>
            <a:off x="4648200" y="0"/>
            <a:ext cx="8077200" cy="6858000"/>
          </a:xfrm>
          <a:prstGeom prst="rect">
            <a:avLst/>
          </a:prstGeom>
        </p:spPr>
      </p:pic>
    </p:spTree>
    <p:extLst>
      <p:ext uri="{BB962C8B-B14F-4D97-AF65-F5344CB8AC3E}">
        <p14:creationId xmlns:p14="http://schemas.microsoft.com/office/powerpoint/2010/main" val="1308943681"/>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3" name="Picture 2" descr="didnt fulfill prophecies.png"/>
          <p:cNvPicPr>
            <a:picLocks noChangeAspect="1"/>
          </p:cNvPicPr>
          <p:nvPr/>
        </p:nvPicPr>
        <p:blipFill>
          <a:blip r:embed="rId2"/>
          <a:stretch>
            <a:fillRect/>
          </a:stretch>
        </p:blipFill>
        <p:spPr>
          <a:xfrm>
            <a:off x="152400" y="-304799"/>
            <a:ext cx="9448800" cy="6095999"/>
          </a:xfrm>
          <a:prstGeom prst="rect">
            <a:avLst/>
          </a:prstGeom>
          <a:ln>
            <a:noFill/>
          </a:ln>
        </p:spPr>
      </p:pic>
      <p:sp>
        <p:nvSpPr>
          <p:cNvPr id="6" name="Rectangle 5"/>
          <p:cNvSpPr/>
          <p:nvPr/>
        </p:nvSpPr>
        <p:spPr bwMode="auto">
          <a:xfrm>
            <a:off x="266700" y="609600"/>
            <a:ext cx="838200" cy="381000"/>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4000">
              <a:solidFill>
                <a:srgbClr val="000000"/>
              </a:solidFill>
              <a:effectLst>
                <a:outerShdw blurRad="38100" dist="38100" dir="2700000" algn="tl">
                  <a:srgbClr val="000000">
                    <a:alpha val="43137"/>
                  </a:srgbClr>
                </a:outerShdw>
              </a:effectLst>
              <a:latin typeface="Times" pitchFamily="-111" charset="0"/>
            </a:endParaRPr>
          </a:p>
        </p:txBody>
      </p:sp>
      <p:sp>
        <p:nvSpPr>
          <p:cNvPr id="8" name="Rectangle 7"/>
          <p:cNvSpPr/>
          <p:nvPr/>
        </p:nvSpPr>
        <p:spPr bwMode="auto">
          <a:xfrm>
            <a:off x="0" y="0"/>
            <a:ext cx="266700" cy="4495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4000">
              <a:solidFill>
                <a:srgbClr val="000000"/>
              </a:solidFill>
              <a:effectLst>
                <a:outerShdw blurRad="38100" dist="38100" dir="2700000" algn="tl">
                  <a:srgbClr val="000000">
                    <a:alpha val="43137"/>
                  </a:srgbClr>
                </a:outerShdw>
              </a:effectLst>
              <a:latin typeface="Times" pitchFamily="-111" charset="0"/>
            </a:endParaRPr>
          </a:p>
        </p:txBody>
      </p:sp>
      <p:pic>
        <p:nvPicPr>
          <p:cNvPr id="10" name="Picture 9" descr="Picture 8.png"/>
          <p:cNvPicPr>
            <a:picLocks noChangeAspect="1"/>
          </p:cNvPicPr>
          <p:nvPr/>
        </p:nvPicPr>
        <p:blipFill>
          <a:blip r:embed="rId3"/>
          <a:stretch>
            <a:fillRect/>
          </a:stretch>
        </p:blipFill>
        <p:spPr>
          <a:xfrm>
            <a:off x="266700" y="4800600"/>
            <a:ext cx="8877300" cy="2057400"/>
          </a:xfrm>
          <a:prstGeom prst="rect">
            <a:avLst/>
          </a:prstGeom>
        </p:spPr>
      </p:pic>
      <p:sp>
        <p:nvSpPr>
          <p:cNvPr id="11" name="Frame 10"/>
          <p:cNvSpPr/>
          <p:nvPr/>
        </p:nvSpPr>
        <p:spPr bwMode="auto">
          <a:xfrm>
            <a:off x="266700" y="4267200"/>
            <a:ext cx="7810500" cy="533400"/>
          </a:xfrm>
          <a:prstGeom prst="fram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4000">
              <a:solidFill>
                <a:srgbClr val="000000"/>
              </a:solidFill>
              <a:effectLst>
                <a:outerShdw blurRad="38100" dist="38100" dir="2700000" algn="tl">
                  <a:srgbClr val="000000">
                    <a:alpha val="43137"/>
                  </a:srgbClr>
                </a:outerShdw>
              </a:effectLst>
              <a:latin typeface="Times" pitchFamily="-111" charset="0"/>
            </a:endParaRPr>
          </a:p>
        </p:txBody>
      </p:sp>
      <p:sp>
        <p:nvSpPr>
          <p:cNvPr id="12" name="Rectangle 11"/>
          <p:cNvSpPr/>
          <p:nvPr/>
        </p:nvSpPr>
        <p:spPr bwMode="auto">
          <a:xfrm>
            <a:off x="76200" y="4267200"/>
            <a:ext cx="190500" cy="1752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4000">
              <a:solidFill>
                <a:srgbClr val="000000"/>
              </a:solidFill>
              <a:effectLst>
                <a:outerShdw blurRad="38100" dist="38100" dir="2700000" algn="tl">
                  <a:srgbClr val="000000">
                    <a:alpha val="43137"/>
                  </a:srgbClr>
                </a:outerShdw>
              </a:effectLst>
              <a:latin typeface="Times" pitchFamily="-111" charset="0"/>
            </a:endParaRPr>
          </a:p>
        </p:txBody>
      </p:sp>
    </p:spTree>
    <p:extLst>
      <p:ext uri="{BB962C8B-B14F-4D97-AF65-F5344CB8AC3E}">
        <p14:creationId xmlns:p14="http://schemas.microsoft.com/office/powerpoint/2010/main" val="1095969045"/>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914400" y="1219200"/>
            <a:ext cx="7635875" cy="5324475"/>
          </a:xfrm>
          <a:prstGeom prst="rect">
            <a:avLst/>
          </a:prstGeom>
          <a:noFill/>
          <a:ln w="9525">
            <a:noFill/>
            <a:miter lim="800000"/>
            <a:headEnd/>
            <a:tailEnd/>
          </a:ln>
          <a:effectLst>
            <a:outerShdw blurRad="63500" dist="29783" dir="3885598" algn="ctr" rotWithShape="0">
              <a:schemeClr val="tx1">
                <a:alpha val="74998"/>
              </a:schemeClr>
            </a:outerShdw>
          </a:effectLst>
        </p:spPr>
        <p:txBody>
          <a:bodyPr>
            <a:prstTxWarp prst="textNoShape">
              <a:avLst/>
            </a:prstTxWarp>
            <a:spAutoFit/>
          </a:bodyPr>
          <a:lstStyle/>
          <a:p>
            <a:pPr>
              <a:defRPr/>
            </a:pPr>
            <a:r>
              <a:rPr lang="en-US" sz="3400" dirty="0">
                <a:solidFill>
                  <a:srgbClr val="FFF196"/>
                </a:solidFill>
                <a:effectLst>
                  <a:glow rad="101600">
                    <a:srgbClr val="000000">
                      <a:alpha val="75000"/>
                    </a:srgbClr>
                  </a:glow>
                </a:effectLst>
                <a:latin typeface="Techno" pitchFamily="-111" charset="0"/>
              </a:rPr>
              <a:t>Rescue</a:t>
            </a:r>
            <a:r>
              <a:rPr lang="en-US" sz="3400" dirty="0">
                <a:solidFill>
                  <a:schemeClr val="bg1"/>
                </a:solidFill>
                <a:effectLst>
                  <a:glow rad="101600">
                    <a:srgbClr val="000000">
                      <a:alpha val="75000"/>
                    </a:srgbClr>
                  </a:glow>
                </a:effectLst>
                <a:latin typeface="Techno" pitchFamily="-111" charset="0"/>
              </a:rPr>
              <a:t> Israel from its enemies.</a:t>
            </a:r>
          </a:p>
          <a:p>
            <a:pPr>
              <a:defRPr/>
            </a:pPr>
            <a:r>
              <a:rPr lang="en-US" sz="3400" dirty="0" err="1">
                <a:solidFill>
                  <a:srgbClr val="FFF196"/>
                </a:solidFill>
                <a:effectLst>
                  <a:glow rad="101600">
                    <a:srgbClr val="000000">
                      <a:alpha val="75000"/>
                    </a:srgbClr>
                  </a:glow>
                </a:effectLst>
                <a:latin typeface="Techno" pitchFamily="-111" charset="0"/>
              </a:rPr>
              <a:t>Regather</a:t>
            </a:r>
            <a:r>
              <a:rPr lang="en-US" sz="3400" dirty="0">
                <a:solidFill>
                  <a:schemeClr val="bg1"/>
                </a:solidFill>
                <a:effectLst>
                  <a:glow rad="101600">
                    <a:srgbClr val="000000">
                      <a:alpha val="75000"/>
                    </a:srgbClr>
                  </a:glow>
                </a:effectLst>
                <a:latin typeface="Techno" pitchFamily="-111" charset="0"/>
              </a:rPr>
              <a:t> Israel from the nations.</a:t>
            </a:r>
          </a:p>
          <a:p>
            <a:pPr>
              <a:defRPr/>
            </a:pPr>
            <a:r>
              <a:rPr lang="en-US" sz="3400" dirty="0">
                <a:solidFill>
                  <a:srgbClr val="FFF196"/>
                </a:solidFill>
                <a:effectLst>
                  <a:glow rad="101600">
                    <a:srgbClr val="000000">
                      <a:alpha val="75000"/>
                    </a:srgbClr>
                  </a:glow>
                </a:effectLst>
                <a:latin typeface="Techno" pitchFamily="-111" charset="0"/>
              </a:rPr>
              <a:t>Reunite</a:t>
            </a:r>
            <a:r>
              <a:rPr lang="en-US" sz="3400" dirty="0">
                <a:solidFill>
                  <a:schemeClr val="bg1"/>
                </a:solidFill>
                <a:effectLst>
                  <a:glow rad="101600">
                    <a:srgbClr val="000000">
                      <a:alpha val="75000"/>
                    </a:srgbClr>
                  </a:glow>
                </a:effectLst>
                <a:latin typeface="Techno" pitchFamily="-111" charset="0"/>
              </a:rPr>
              <a:t> Israel’s twelve tribes.</a:t>
            </a:r>
          </a:p>
          <a:p>
            <a:pPr>
              <a:defRPr/>
            </a:pPr>
            <a:r>
              <a:rPr lang="en-US" sz="3400" dirty="0">
                <a:solidFill>
                  <a:srgbClr val="FFF196"/>
                </a:solidFill>
                <a:effectLst>
                  <a:glow rad="101600">
                    <a:srgbClr val="000000">
                      <a:alpha val="75000"/>
                    </a:srgbClr>
                  </a:glow>
                </a:effectLst>
                <a:latin typeface="Techno" pitchFamily="-111" charset="0"/>
              </a:rPr>
              <a:t>Redeem</a:t>
            </a:r>
            <a:r>
              <a:rPr lang="en-US" sz="3400" dirty="0">
                <a:solidFill>
                  <a:schemeClr val="bg1"/>
                </a:solidFill>
                <a:effectLst>
                  <a:glow rad="101600">
                    <a:srgbClr val="000000">
                      <a:alpha val="75000"/>
                    </a:srgbClr>
                  </a:glow>
                </a:effectLst>
                <a:latin typeface="Techno" pitchFamily="-111" charset="0"/>
              </a:rPr>
              <a:t> Israel spiritually.</a:t>
            </a:r>
          </a:p>
          <a:p>
            <a:pPr>
              <a:defRPr/>
            </a:pPr>
            <a:r>
              <a:rPr lang="en-US" sz="3400" dirty="0">
                <a:solidFill>
                  <a:srgbClr val="FFF196"/>
                </a:solidFill>
                <a:effectLst>
                  <a:glow rad="101600">
                    <a:srgbClr val="000000">
                      <a:alpha val="75000"/>
                    </a:srgbClr>
                  </a:glow>
                </a:effectLst>
                <a:latin typeface="Techno" pitchFamily="-111" charset="0"/>
              </a:rPr>
              <a:t>Restore</a:t>
            </a:r>
            <a:r>
              <a:rPr lang="en-US" sz="3400" dirty="0">
                <a:solidFill>
                  <a:schemeClr val="bg1"/>
                </a:solidFill>
                <a:effectLst>
                  <a:glow rad="101600">
                    <a:srgbClr val="000000">
                      <a:alpha val="75000"/>
                    </a:srgbClr>
                  </a:glow>
                </a:effectLst>
                <a:latin typeface="Techno" pitchFamily="-111" charset="0"/>
              </a:rPr>
              <a:t> Israel’s fortunes in the Land. </a:t>
            </a:r>
          </a:p>
          <a:p>
            <a:pPr>
              <a:defRPr/>
            </a:pPr>
            <a:r>
              <a:rPr lang="en-US" sz="3400" dirty="0">
                <a:solidFill>
                  <a:srgbClr val="FFF196"/>
                </a:solidFill>
                <a:effectLst>
                  <a:glow rad="101600">
                    <a:srgbClr val="000000">
                      <a:alpha val="75000"/>
                    </a:srgbClr>
                  </a:glow>
                </a:effectLst>
                <a:latin typeface="Techno" pitchFamily="-111" charset="0"/>
              </a:rPr>
              <a:t>Reverse</a:t>
            </a:r>
            <a:r>
              <a:rPr lang="en-US" sz="3400" dirty="0">
                <a:solidFill>
                  <a:schemeClr val="bg1"/>
                </a:solidFill>
                <a:effectLst>
                  <a:glow rad="101600">
                    <a:srgbClr val="000000">
                      <a:alpha val="75000"/>
                    </a:srgbClr>
                  </a:glow>
                </a:effectLst>
                <a:latin typeface="Techno" pitchFamily="-111" charset="0"/>
              </a:rPr>
              <a:t> Israel’s place among the nations.</a:t>
            </a:r>
          </a:p>
          <a:p>
            <a:pPr>
              <a:defRPr/>
            </a:pPr>
            <a:r>
              <a:rPr lang="en-US" sz="3400" dirty="0">
                <a:solidFill>
                  <a:srgbClr val="FFF196"/>
                </a:solidFill>
                <a:effectLst>
                  <a:glow rad="101600">
                    <a:srgbClr val="000000">
                      <a:alpha val="75000"/>
                    </a:srgbClr>
                  </a:glow>
                </a:effectLst>
                <a:latin typeface="Techno" pitchFamily="-111" charset="0"/>
              </a:rPr>
              <a:t>Rebuild</a:t>
            </a:r>
            <a:r>
              <a:rPr lang="en-US" sz="3400" dirty="0">
                <a:solidFill>
                  <a:schemeClr val="bg1"/>
                </a:solidFill>
                <a:effectLst>
                  <a:glow rad="101600">
                    <a:srgbClr val="000000">
                      <a:alpha val="75000"/>
                    </a:srgbClr>
                  </a:glow>
                </a:effectLst>
                <a:latin typeface="Techno" pitchFamily="-111" charset="0"/>
              </a:rPr>
              <a:t> Israel’s Temple.</a:t>
            </a:r>
          </a:p>
          <a:p>
            <a:pPr>
              <a:defRPr/>
            </a:pPr>
            <a:r>
              <a:rPr lang="en-US" sz="3400" dirty="0">
                <a:solidFill>
                  <a:srgbClr val="FFF196"/>
                </a:solidFill>
                <a:effectLst>
                  <a:glow rad="101600">
                    <a:srgbClr val="000000">
                      <a:alpha val="75000"/>
                    </a:srgbClr>
                  </a:glow>
                </a:effectLst>
                <a:latin typeface="Techno" pitchFamily="-111" charset="0"/>
              </a:rPr>
              <a:t>Reign</a:t>
            </a:r>
            <a:r>
              <a:rPr lang="en-US" sz="3400" dirty="0">
                <a:solidFill>
                  <a:schemeClr val="bg1"/>
                </a:solidFill>
                <a:effectLst>
                  <a:glow rad="101600">
                    <a:srgbClr val="000000">
                      <a:alpha val="75000"/>
                    </a:srgbClr>
                  </a:glow>
                </a:effectLst>
                <a:latin typeface="Techno" pitchFamily="-111" charset="0"/>
              </a:rPr>
              <a:t> over Israel as King.</a:t>
            </a:r>
          </a:p>
          <a:p>
            <a:pPr>
              <a:defRPr/>
            </a:pPr>
            <a:r>
              <a:rPr lang="en-US" sz="3400" dirty="0">
                <a:solidFill>
                  <a:srgbClr val="FFF196"/>
                </a:solidFill>
                <a:effectLst>
                  <a:glow rad="101600">
                    <a:srgbClr val="000000">
                      <a:alpha val="75000"/>
                    </a:srgbClr>
                  </a:glow>
                </a:effectLst>
                <a:latin typeface="Techno" pitchFamily="-111" charset="0"/>
              </a:rPr>
              <a:t>Rule</a:t>
            </a:r>
            <a:r>
              <a:rPr lang="en-US" sz="3400" dirty="0">
                <a:solidFill>
                  <a:schemeClr val="bg1"/>
                </a:solidFill>
                <a:effectLst>
                  <a:glow rad="101600">
                    <a:srgbClr val="000000">
                      <a:alpha val="75000"/>
                    </a:srgbClr>
                  </a:glow>
                </a:effectLst>
                <a:latin typeface="Techno" pitchFamily="-111" charset="0"/>
              </a:rPr>
              <a:t> over the earth in peace.</a:t>
            </a:r>
          </a:p>
          <a:p>
            <a:pPr>
              <a:defRPr/>
            </a:pPr>
            <a:r>
              <a:rPr lang="en-US" sz="3400" dirty="0">
                <a:solidFill>
                  <a:srgbClr val="FFF196"/>
                </a:solidFill>
                <a:effectLst>
                  <a:glow rad="101600">
                    <a:srgbClr val="000000">
                      <a:alpha val="75000"/>
                    </a:srgbClr>
                  </a:glow>
                </a:effectLst>
                <a:latin typeface="Techno" pitchFamily="-111" charset="0"/>
              </a:rPr>
              <a:t>Renew</a:t>
            </a:r>
            <a:r>
              <a:rPr lang="en-US" sz="3400" dirty="0">
                <a:solidFill>
                  <a:schemeClr val="bg1"/>
                </a:solidFill>
                <a:effectLst>
                  <a:glow rad="101600">
                    <a:srgbClr val="000000">
                      <a:alpha val="75000"/>
                    </a:srgbClr>
                  </a:glow>
                </a:effectLst>
                <a:latin typeface="Techno" pitchFamily="-111" charset="0"/>
              </a:rPr>
              <a:t> Jerusalem as the center of worship.</a:t>
            </a:r>
          </a:p>
        </p:txBody>
      </p:sp>
      <p:sp>
        <p:nvSpPr>
          <p:cNvPr id="45060" name="WordArt 4"/>
          <p:cNvSpPr>
            <a:spLocks noChangeArrowheads="1" noChangeShapeType="1" noTextEdit="1"/>
          </p:cNvSpPr>
          <p:nvPr/>
        </p:nvSpPr>
        <p:spPr bwMode="auto">
          <a:xfrm>
            <a:off x="1143000" y="304800"/>
            <a:ext cx="6781800" cy="457200"/>
          </a:xfrm>
          <a:prstGeom prst="rect">
            <a:avLst/>
          </a:prstGeom>
        </p:spPr>
        <p:txBody>
          <a:bodyPr wrap="none" fromWordArt="1">
            <a:prstTxWarp prst="textPlain">
              <a:avLst>
                <a:gd name="adj" fmla="val 50000"/>
              </a:avLst>
            </a:prstTxWarp>
          </a:bodyPr>
          <a:lstStyle/>
          <a:p>
            <a:pPr algn="ctr">
              <a:defRPr/>
            </a:pPr>
            <a:r>
              <a:rPr lang="en-US" sz="3600" kern="10" dirty="0">
                <a:ln w="9525">
                  <a:solidFill>
                    <a:srgbClr val="000000"/>
                  </a:solidFill>
                  <a:round/>
                  <a:headEnd/>
                  <a:tailEnd/>
                </a:ln>
                <a:solidFill>
                  <a:srgbClr val="FFF196"/>
                </a:solidFill>
                <a:effectLst>
                  <a:glow rad="101600">
                    <a:srgbClr val="000000">
                      <a:alpha val="75000"/>
                    </a:srgbClr>
                  </a:glow>
                  <a:outerShdw blurRad="63500" dist="63500" dir="3187806" algn="ctr" rotWithShape="0">
                    <a:srgbClr val="000000">
                      <a:alpha val="74997"/>
                    </a:srgbClr>
                  </a:outerShdw>
                </a:effectLst>
                <a:latin typeface="Techno"/>
                <a:ea typeface="Techno"/>
                <a:cs typeface="Techno"/>
              </a:rPr>
              <a:t>What Jesus Didn't Do</a:t>
            </a:r>
          </a:p>
        </p:txBody>
      </p:sp>
    </p:spTree>
    <p:extLst>
      <p:ext uri="{BB962C8B-B14F-4D97-AF65-F5344CB8AC3E}">
        <p14:creationId xmlns:p14="http://schemas.microsoft.com/office/powerpoint/2010/main" val="232752044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wipe(up)">
                                      <p:cBhvr>
                                        <p:cTn id="7" dur="500"/>
                                        <p:tgtEl>
                                          <p:spTgt spid="3379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5"/>
                                        </p:tgtEl>
                                        <p:attrNameLst>
                                          <p:attrName>style.visibility</p:attrName>
                                        </p:attrNameLst>
                                      </p:cBhvr>
                                      <p:to>
                                        <p:strVal val="visible"/>
                                      </p:to>
                                    </p:set>
                                    <p:animEffect transition="in" filter="fade">
                                      <p:cBhvr>
                                        <p:cTn id="12" dur="5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enorah and temple.jpg"/>
          <p:cNvPicPr>
            <a:picLocks noChangeAspect="1"/>
          </p:cNvPicPr>
          <p:nvPr/>
        </p:nvPicPr>
        <p:blipFill>
          <a:blip r:embed="rId3"/>
          <a:stretch>
            <a:fillRect/>
          </a:stretch>
        </p:blipFill>
        <p:spPr>
          <a:xfrm>
            <a:off x="-1117601" y="-838200"/>
            <a:ext cx="11345333" cy="8509000"/>
          </a:xfrm>
          <a:prstGeom prst="rect">
            <a:avLst/>
          </a:prstGeom>
        </p:spPr>
      </p:pic>
      <p:sp>
        <p:nvSpPr>
          <p:cNvPr id="92163" name="WordArt 1028"/>
          <p:cNvSpPr>
            <a:spLocks noChangeArrowheads="1" noChangeShapeType="1" noTextEdit="1"/>
          </p:cNvSpPr>
          <p:nvPr/>
        </p:nvSpPr>
        <p:spPr bwMode="auto">
          <a:xfrm>
            <a:off x="685800" y="609600"/>
            <a:ext cx="7696200" cy="4572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Why</a:t>
            </a:r>
            <a:r>
              <a:rPr lang="en-US" sz="3600" kern="10" dirty="0" smtClean="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 Didn’t Jesus Do It?</a:t>
            </a:r>
            <a:endParaRPr lang="en-US" sz="3600" kern="10" dirty="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endParaRPr>
          </a:p>
        </p:txBody>
      </p:sp>
      <p:sp>
        <p:nvSpPr>
          <p:cNvPr id="644102" name="WordArt 1030"/>
          <p:cNvSpPr>
            <a:spLocks noChangeArrowheads="1" noChangeShapeType="1" noTextEdit="1"/>
          </p:cNvSpPr>
          <p:nvPr/>
        </p:nvSpPr>
        <p:spPr bwMode="auto">
          <a:xfrm>
            <a:off x="203200" y="2946400"/>
            <a:ext cx="6400800" cy="5588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1</a:t>
            </a:r>
            <a:r>
              <a:rPr lang="en-US" sz="3600" kern="10" dirty="0" smtClean="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   </a:t>
            </a:r>
            <a:r>
              <a:rPr lang="en-US" sz="3600" kern="10" dirty="0" smtClean="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He </a:t>
            </a:r>
            <a:r>
              <a:rPr lang="en-US" sz="3600" kern="10" dirty="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couldn't do it </a:t>
            </a:r>
            <a:r>
              <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(He wasn't the Messiah</a:t>
            </a:r>
            <a:r>
              <a:rPr lang="en-US" sz="3600" kern="10" dirty="0">
                <a:ln w="9525">
                  <a:solidFill>
                    <a:srgbClr val="000000"/>
                  </a:solidFill>
                  <a:round/>
                  <a:headEnd/>
                  <a:tailEnd/>
                </a:ln>
                <a:solidFill>
                  <a:srgbClr val="FFEE0E"/>
                </a:solidFill>
                <a:effectLst>
                  <a:outerShdw blurRad="63500" dist="63500" dir="3187806" algn="ctr" rotWithShape="0">
                    <a:srgbClr val="000000">
                      <a:alpha val="74997"/>
                    </a:srgbClr>
                  </a:outerShdw>
                </a:effectLst>
                <a:latin typeface="Techno"/>
                <a:ea typeface="Techno"/>
                <a:cs typeface="Techno"/>
              </a:rPr>
              <a:t>)</a:t>
            </a:r>
          </a:p>
        </p:txBody>
      </p:sp>
      <p:sp>
        <p:nvSpPr>
          <p:cNvPr id="644103" name="WordArt 1031"/>
          <p:cNvSpPr>
            <a:spLocks noChangeArrowheads="1" noChangeShapeType="1" noTextEdit="1"/>
          </p:cNvSpPr>
          <p:nvPr/>
        </p:nvSpPr>
        <p:spPr bwMode="auto">
          <a:xfrm>
            <a:off x="203200" y="4318000"/>
            <a:ext cx="6578600" cy="5842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2</a:t>
            </a:r>
            <a:r>
              <a:rPr lang="en-US" sz="3600" kern="10" dirty="0" smtClean="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  </a:t>
            </a:r>
            <a:r>
              <a:rPr lang="en-US" sz="3600" kern="10" dirty="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He did do it </a:t>
            </a:r>
            <a:r>
              <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(but </a:t>
            </a:r>
            <a:r>
              <a:rPr lang="en-US" sz="3600" kern="10" dirty="0" smtClean="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spiritually, not literally)</a:t>
            </a:r>
            <a:endPar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endParaRPr>
          </a:p>
        </p:txBody>
      </p:sp>
      <p:sp>
        <p:nvSpPr>
          <p:cNvPr id="644104" name="WordArt 1032"/>
          <p:cNvSpPr>
            <a:spLocks noChangeArrowheads="1" noChangeShapeType="1" noTextEdit="1"/>
          </p:cNvSpPr>
          <p:nvPr/>
        </p:nvSpPr>
        <p:spPr bwMode="auto">
          <a:xfrm>
            <a:off x="203200" y="5664200"/>
            <a:ext cx="6400800" cy="5842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3. </a:t>
            </a:r>
            <a:r>
              <a:rPr lang="en-US" sz="3600" kern="10" dirty="0" smtClean="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 </a:t>
            </a:r>
            <a:r>
              <a:rPr lang="en-US" sz="3600" kern="10" dirty="0" smtClean="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He </a:t>
            </a:r>
            <a:r>
              <a:rPr lang="en-US" sz="3600" kern="10" dirty="0">
                <a:ln w="9525">
                  <a:solidFill>
                    <a:srgbClr val="000000"/>
                  </a:solidFill>
                  <a:round/>
                  <a:headEnd/>
                  <a:tailEnd/>
                </a:ln>
                <a:solidFill>
                  <a:srgbClr val="FFFFFF"/>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will do it </a:t>
            </a:r>
            <a:r>
              <a:rPr lang="en-US" sz="3600" kern="10" dirty="0">
                <a:ln w="9525">
                  <a:solidFill>
                    <a:srgbClr val="000000"/>
                  </a:solidFill>
                  <a:round/>
                  <a:headEnd/>
                  <a:tailEnd/>
                </a:ln>
                <a:solidFill>
                  <a:srgbClr val="FFEE0E"/>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(but hasn't done it yet)</a:t>
            </a:r>
          </a:p>
        </p:txBody>
      </p:sp>
      <p:sp>
        <p:nvSpPr>
          <p:cNvPr id="9" name="WordArt 1028"/>
          <p:cNvSpPr>
            <a:spLocks noChangeArrowheads="1" noChangeShapeType="1" noTextEdit="1"/>
          </p:cNvSpPr>
          <p:nvPr/>
        </p:nvSpPr>
        <p:spPr bwMode="auto">
          <a:xfrm>
            <a:off x="1752600" y="1752600"/>
            <a:ext cx="5308600" cy="457200"/>
          </a:xfrm>
          <a:prstGeom prst="rect">
            <a:avLst/>
          </a:prstGeom>
        </p:spPr>
        <p:txBody>
          <a:bodyPr wrap="none" fromWordArt="1">
            <a:prstTxWarp prst="textPlain">
              <a:avLst>
                <a:gd name="adj" fmla="val 50000"/>
              </a:avLst>
            </a:prstTxWarp>
          </a:bodyPr>
          <a:lstStyle/>
          <a:p>
            <a:pPr algn="ctr"/>
            <a:r>
              <a:rPr lang="en-US" sz="3600" kern="10" dirty="0" smtClean="0">
                <a:ln w="9525">
                  <a:solidFill>
                    <a:srgbClr val="000000"/>
                  </a:solidFill>
                  <a:round/>
                  <a:headEnd/>
                  <a:tailEnd/>
                </a:ln>
                <a:solidFill>
                  <a:srgbClr val="FFF196"/>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rPr>
              <a:t>3 Possible Answers</a:t>
            </a:r>
            <a:endParaRPr lang="en-US" sz="3600" kern="10" dirty="0">
              <a:ln w="9525">
                <a:solidFill>
                  <a:srgbClr val="000000"/>
                </a:solidFill>
                <a:round/>
                <a:headEnd/>
                <a:tailEnd/>
              </a:ln>
              <a:solidFill>
                <a:srgbClr val="FFF196"/>
              </a:solidFill>
              <a:effectLst>
                <a:glow rad="63500">
                  <a:srgbClr val="000000">
                    <a:alpha val="75000"/>
                  </a:srgbClr>
                </a:glow>
                <a:outerShdw blurRad="63500" dist="63500" dir="3187806" algn="ctr" rotWithShape="0">
                  <a:srgbClr val="000000">
                    <a:alpha val="74997"/>
                  </a:srgbClr>
                </a:outerShdw>
              </a:effectLst>
              <a:latin typeface="Techno"/>
              <a:ea typeface="Techno"/>
              <a:cs typeface="Techno"/>
            </a:endParaRPr>
          </a:p>
        </p:txBody>
      </p:sp>
      <p:sp>
        <p:nvSpPr>
          <p:cNvPr id="3" name="TextBox 2"/>
          <p:cNvSpPr txBox="1"/>
          <p:nvPr/>
        </p:nvSpPr>
        <p:spPr>
          <a:xfrm>
            <a:off x="6927540" y="2946400"/>
            <a:ext cx="1706166" cy="796115"/>
          </a:xfrm>
          <a:prstGeom prst="rect">
            <a:avLst/>
          </a:prstGeom>
          <a:noFill/>
        </p:spPr>
        <p:txBody>
          <a:bodyPr wrap="none" rtlCol="0">
            <a:spAutoFit/>
          </a:bodyPr>
          <a:lstStyle/>
          <a:p>
            <a:pPr>
              <a:lnSpc>
                <a:spcPct val="80000"/>
              </a:lnSpc>
            </a:pPr>
            <a:r>
              <a:rPr lang="en-US" sz="2800" dirty="0" smtClean="0">
                <a:solidFill>
                  <a:schemeClr val="bg1"/>
                </a:solidFill>
                <a:effectLst>
                  <a:glow rad="101600">
                    <a:schemeClr val="tx1">
                      <a:alpha val="75000"/>
                    </a:schemeClr>
                  </a:glow>
                </a:effectLst>
                <a:latin typeface="Abadi MT Condensed Extra Bold"/>
                <a:cs typeface="Abadi MT Condensed Extra Bold"/>
              </a:rPr>
              <a:t>Traditional</a:t>
            </a:r>
          </a:p>
          <a:p>
            <a:pPr>
              <a:lnSpc>
                <a:spcPct val="80000"/>
              </a:lnSpc>
            </a:pPr>
            <a:r>
              <a:rPr lang="en-US" sz="2800" dirty="0" smtClean="0">
                <a:solidFill>
                  <a:schemeClr val="bg1"/>
                </a:solidFill>
                <a:effectLst>
                  <a:glow rad="101600">
                    <a:schemeClr val="tx1">
                      <a:alpha val="75000"/>
                    </a:schemeClr>
                  </a:glow>
                </a:effectLst>
                <a:latin typeface="Abadi MT Condensed Extra Bold"/>
                <a:cs typeface="Abadi MT Condensed Extra Bold"/>
              </a:rPr>
              <a:t> Judaism</a:t>
            </a:r>
            <a:endParaRPr lang="en-US" sz="2800" dirty="0">
              <a:solidFill>
                <a:schemeClr val="bg1"/>
              </a:solidFill>
              <a:effectLst>
                <a:glow rad="101600">
                  <a:schemeClr val="tx1">
                    <a:alpha val="75000"/>
                  </a:schemeClr>
                </a:glow>
              </a:effectLst>
              <a:latin typeface="Abadi MT Condensed Extra Bold"/>
              <a:cs typeface="Abadi MT Condensed Extra Bold"/>
            </a:endParaRPr>
          </a:p>
        </p:txBody>
      </p:sp>
      <p:sp>
        <p:nvSpPr>
          <p:cNvPr id="11" name="TextBox 10"/>
          <p:cNvSpPr txBox="1"/>
          <p:nvPr/>
        </p:nvSpPr>
        <p:spPr>
          <a:xfrm>
            <a:off x="6927540" y="4318000"/>
            <a:ext cx="2199014" cy="523220"/>
          </a:xfrm>
          <a:prstGeom prst="rect">
            <a:avLst/>
          </a:prstGeom>
          <a:noFill/>
        </p:spPr>
        <p:txBody>
          <a:bodyPr wrap="none" rtlCol="0">
            <a:spAutoFit/>
          </a:bodyPr>
          <a:lstStyle/>
          <a:p>
            <a:r>
              <a:rPr lang="en-US" sz="2800" dirty="0" err="1" smtClean="0">
                <a:solidFill>
                  <a:schemeClr val="bg1"/>
                </a:solidFill>
                <a:effectLst>
                  <a:glow rad="101600">
                    <a:schemeClr val="tx1">
                      <a:alpha val="75000"/>
                    </a:schemeClr>
                  </a:glow>
                </a:effectLst>
                <a:latin typeface="Abadi MT Condensed Extra Bold"/>
                <a:cs typeface="Abadi MT Condensed Extra Bold"/>
              </a:rPr>
              <a:t>Covenantalism</a:t>
            </a:r>
            <a:endParaRPr lang="en-US" sz="2800" dirty="0">
              <a:solidFill>
                <a:schemeClr val="bg1"/>
              </a:solidFill>
              <a:effectLst>
                <a:glow rad="101600">
                  <a:schemeClr val="tx1">
                    <a:alpha val="75000"/>
                  </a:schemeClr>
                </a:glow>
              </a:effectLst>
              <a:latin typeface="Abadi MT Condensed Extra Bold"/>
              <a:cs typeface="Abadi MT Condensed Extra Bold"/>
            </a:endParaRPr>
          </a:p>
        </p:txBody>
      </p:sp>
      <p:sp>
        <p:nvSpPr>
          <p:cNvPr id="12" name="TextBox 11"/>
          <p:cNvSpPr txBox="1"/>
          <p:nvPr/>
        </p:nvSpPr>
        <p:spPr>
          <a:xfrm>
            <a:off x="6927540" y="5664200"/>
            <a:ext cx="1414946" cy="523220"/>
          </a:xfrm>
          <a:prstGeom prst="rect">
            <a:avLst/>
          </a:prstGeom>
          <a:noFill/>
        </p:spPr>
        <p:txBody>
          <a:bodyPr wrap="none" rtlCol="0">
            <a:spAutoFit/>
          </a:bodyPr>
          <a:lstStyle/>
          <a:p>
            <a:r>
              <a:rPr lang="en-US" sz="2800" dirty="0" smtClean="0">
                <a:solidFill>
                  <a:schemeClr val="bg1"/>
                </a:solidFill>
                <a:effectLst>
                  <a:glow rad="101600">
                    <a:schemeClr val="tx1">
                      <a:alpha val="75000"/>
                    </a:schemeClr>
                  </a:glow>
                </a:effectLst>
                <a:latin typeface="Abadi MT Condensed Extra Bold"/>
                <a:cs typeface="Abadi MT Condensed Extra Bold"/>
              </a:rPr>
              <a:t>Futurism</a:t>
            </a:r>
            <a:endParaRPr lang="en-US" sz="2800" dirty="0">
              <a:solidFill>
                <a:schemeClr val="bg1"/>
              </a:solidFill>
              <a:effectLst>
                <a:glow rad="101600">
                  <a:schemeClr val="tx1">
                    <a:alpha val="75000"/>
                  </a:schemeClr>
                </a:glow>
              </a:effectLst>
              <a:latin typeface="Abadi MT Condensed Extra Bold"/>
              <a:cs typeface="Abadi MT Condensed Extra Bold"/>
            </a:endParaRPr>
          </a:p>
        </p:txBody>
      </p:sp>
    </p:spTree>
    <p:extLst>
      <p:ext uri="{BB962C8B-B14F-4D97-AF65-F5344CB8AC3E}">
        <p14:creationId xmlns:p14="http://schemas.microsoft.com/office/powerpoint/2010/main" val="2663642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4102"/>
                                        </p:tgtEl>
                                        <p:attrNameLst>
                                          <p:attrName>style.visibility</p:attrName>
                                        </p:attrNameLst>
                                      </p:cBhvr>
                                      <p:to>
                                        <p:strVal val="visible"/>
                                      </p:to>
                                    </p:set>
                                    <p:animEffect transition="in" filter="wipe(left)">
                                      <p:cBhvr>
                                        <p:cTn id="7" dur="500"/>
                                        <p:tgtEl>
                                          <p:spTgt spid="64410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44103"/>
                                        </p:tgtEl>
                                        <p:attrNameLst>
                                          <p:attrName>style.visibility</p:attrName>
                                        </p:attrNameLst>
                                      </p:cBhvr>
                                      <p:to>
                                        <p:strVal val="visible"/>
                                      </p:to>
                                    </p:set>
                                    <p:animEffect transition="in" filter="wipe(left)">
                                      <p:cBhvr>
                                        <p:cTn id="16" dur="500"/>
                                        <p:tgtEl>
                                          <p:spTgt spid="64410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44104"/>
                                        </p:tgtEl>
                                        <p:attrNameLst>
                                          <p:attrName>style.visibility</p:attrName>
                                        </p:attrNameLst>
                                      </p:cBhvr>
                                      <p:to>
                                        <p:strVal val="visible"/>
                                      </p:to>
                                    </p:set>
                                    <p:animEffect transition="in" filter="wipe(left)">
                                      <p:cBhvr>
                                        <p:cTn id="25" dur="500"/>
                                        <p:tgtEl>
                                          <p:spTgt spid="64410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102" grpId="0"/>
      <p:bldP spid="644103" grpId="0"/>
      <p:bldP spid="644104" grpId="0"/>
      <p:bldP spid="3"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96900" y="818445"/>
            <a:ext cx="8293100" cy="5032147"/>
          </a:xfrm>
          <a:prstGeom prst="rect">
            <a:avLst/>
          </a:prstGeom>
        </p:spPr>
        <p:txBody>
          <a:bodyPr wrap="square">
            <a:spAutoFit/>
          </a:bodyPr>
          <a:lstStyle/>
          <a:p>
            <a:pPr>
              <a:lnSpc>
                <a:spcPct val="90000"/>
              </a:lnSpc>
            </a:pPr>
            <a:r>
              <a:rPr lang="en-US" sz="3200" b="1" dirty="0">
                <a:solidFill>
                  <a:schemeClr val="bg1"/>
                </a:solidFill>
                <a:effectLst>
                  <a:glow rad="101600">
                    <a:schemeClr val="tx1">
                      <a:alpha val="75000"/>
                    </a:schemeClr>
                  </a:glow>
                </a:effectLst>
                <a:latin typeface="Arial Narrow"/>
                <a:cs typeface="Arial Narrow"/>
              </a:rPr>
              <a:t> </a:t>
            </a:r>
          </a:p>
          <a:p>
            <a:pPr>
              <a:lnSpc>
                <a:spcPct val="90000"/>
              </a:lnSpc>
            </a:pPr>
            <a:r>
              <a:rPr lang="en-US" sz="3600" b="1" dirty="0" smtClean="0">
                <a:solidFill>
                  <a:schemeClr val="bg1"/>
                </a:solidFill>
                <a:effectLst>
                  <a:glow rad="101600">
                    <a:schemeClr val="tx1">
                      <a:alpha val="75000"/>
                    </a:schemeClr>
                  </a:glow>
                </a:effectLst>
                <a:latin typeface="Arial Narrow"/>
                <a:cs typeface="Arial Narrow"/>
              </a:rPr>
              <a:t>“Christians </a:t>
            </a:r>
            <a:r>
              <a:rPr lang="en-US" sz="3600" b="1" dirty="0">
                <a:solidFill>
                  <a:schemeClr val="bg1"/>
                </a:solidFill>
                <a:effectLst>
                  <a:glow rad="101600">
                    <a:schemeClr val="tx1">
                      <a:alpha val="75000"/>
                    </a:schemeClr>
                  </a:glow>
                </a:effectLst>
                <a:latin typeface="Arial Narrow"/>
                <a:cs typeface="Arial Narrow"/>
              </a:rPr>
              <a:t>and Muslims, it is commonly said, differ from Jews in the nature of the holiness ascribed to the Land of Israel: the former have holy memories and holy places here, while </a:t>
            </a:r>
            <a:r>
              <a:rPr lang="en-US" sz="3600" b="1" i="1" dirty="0">
                <a:solidFill>
                  <a:srgbClr val="FFF196"/>
                </a:solidFill>
                <a:effectLst>
                  <a:glow rad="101600">
                    <a:schemeClr val="tx1">
                      <a:alpha val="75000"/>
                    </a:schemeClr>
                  </a:glow>
                </a:effectLst>
                <a:latin typeface="Arial Narrow"/>
                <a:cs typeface="Arial Narrow"/>
              </a:rPr>
              <a:t>for Jews the Land itself is holy</a:t>
            </a:r>
            <a:r>
              <a:rPr lang="en-US" sz="3600" b="1" dirty="0">
                <a:solidFill>
                  <a:schemeClr val="bg1"/>
                </a:solidFill>
                <a:effectLst>
                  <a:glow rad="101600">
                    <a:schemeClr val="tx1">
                      <a:alpha val="75000"/>
                    </a:schemeClr>
                  </a:glow>
                </a:effectLst>
                <a:latin typeface="Arial Narrow"/>
                <a:cs typeface="Arial Narrow"/>
              </a:rPr>
              <a:t>. </a:t>
            </a:r>
            <a:r>
              <a:rPr lang="en-US" sz="3600" b="1" dirty="0" smtClean="0">
                <a:solidFill>
                  <a:schemeClr val="bg1"/>
                </a:solidFill>
                <a:effectLst>
                  <a:glow rad="101600">
                    <a:schemeClr val="tx1">
                      <a:alpha val="75000"/>
                    </a:schemeClr>
                  </a:glow>
                </a:effectLst>
                <a:latin typeface="Arial Narrow"/>
                <a:cs typeface="Arial Narrow"/>
              </a:rPr>
              <a:t> To </a:t>
            </a:r>
            <a:r>
              <a:rPr lang="en-US" sz="3600" b="1" dirty="0">
                <a:solidFill>
                  <a:schemeClr val="bg1"/>
                </a:solidFill>
                <a:effectLst>
                  <a:glow rad="101600">
                    <a:schemeClr val="tx1">
                      <a:alpha val="75000"/>
                    </a:schemeClr>
                  </a:glow>
                </a:effectLst>
                <a:latin typeface="Arial Narrow"/>
                <a:cs typeface="Arial Narrow"/>
              </a:rPr>
              <a:t>Jews, every other land is an exile, but whatever happens here is significant, and </a:t>
            </a:r>
            <a:r>
              <a:rPr lang="en-US" sz="3600" b="1" dirty="0" smtClean="0">
                <a:solidFill>
                  <a:schemeClr val="bg1"/>
                </a:solidFill>
                <a:effectLst>
                  <a:glow rad="101600">
                    <a:schemeClr val="tx1">
                      <a:alpha val="75000"/>
                    </a:schemeClr>
                  </a:glow>
                </a:effectLst>
                <a:latin typeface="Arial Narrow"/>
                <a:cs typeface="Arial Narrow"/>
              </a:rPr>
              <a:t> the </a:t>
            </a:r>
            <a:r>
              <a:rPr lang="en-US" sz="3600" b="1" dirty="0">
                <a:solidFill>
                  <a:schemeClr val="bg1"/>
                </a:solidFill>
                <a:effectLst>
                  <a:glow rad="101600">
                    <a:schemeClr val="tx1">
                      <a:alpha val="75000"/>
                    </a:schemeClr>
                  </a:glow>
                </a:effectLst>
                <a:latin typeface="Arial Narrow"/>
                <a:cs typeface="Arial Narrow"/>
              </a:rPr>
              <a:t>people living in the land are called to be </a:t>
            </a:r>
            <a:r>
              <a:rPr lang="en-US" sz="3600" b="1" dirty="0" smtClean="0">
                <a:solidFill>
                  <a:schemeClr val="bg1"/>
                </a:solidFill>
                <a:effectLst>
                  <a:glow rad="101600">
                    <a:schemeClr val="tx1">
                      <a:alpha val="75000"/>
                    </a:schemeClr>
                  </a:glow>
                </a:effectLst>
                <a:latin typeface="Arial Narrow"/>
                <a:cs typeface="Arial Narrow"/>
              </a:rPr>
              <a:t> a </a:t>
            </a:r>
            <a:r>
              <a:rPr lang="en-US" sz="3600" b="1" dirty="0">
                <a:solidFill>
                  <a:schemeClr val="bg1"/>
                </a:solidFill>
                <a:effectLst>
                  <a:glow rad="101600">
                    <a:schemeClr val="tx1">
                      <a:alpha val="75000"/>
                    </a:schemeClr>
                  </a:glow>
                </a:effectLst>
                <a:latin typeface="Arial Narrow"/>
                <a:cs typeface="Arial Narrow"/>
              </a:rPr>
              <a:t>holy people.</a:t>
            </a:r>
            <a:r>
              <a:rPr lang="en-US" sz="3600" b="1" dirty="0" smtClean="0">
                <a:solidFill>
                  <a:schemeClr val="bg1"/>
                </a:solidFill>
                <a:effectLst>
                  <a:glow rad="101600">
                    <a:schemeClr val="tx1">
                      <a:alpha val="75000"/>
                    </a:schemeClr>
                  </a:glow>
                </a:effectLst>
                <a:latin typeface="Arial Narrow"/>
                <a:cs typeface="Arial Narrow"/>
              </a:rPr>
              <a:t>”</a:t>
            </a:r>
            <a:r>
              <a:rPr lang="en-US" sz="3600" b="1" dirty="0">
                <a:solidFill>
                  <a:schemeClr val="bg1"/>
                </a:solidFill>
                <a:effectLst>
                  <a:glow rad="101600">
                    <a:schemeClr val="tx1">
                      <a:alpha val="75000"/>
                    </a:schemeClr>
                  </a:glow>
                </a:effectLst>
                <a:latin typeface="Arial Narrow"/>
                <a:cs typeface="Arial Narrow"/>
              </a:rPr>
              <a:t> </a:t>
            </a:r>
            <a:r>
              <a:rPr lang="en-US" sz="3600" b="1" dirty="0" smtClean="0">
                <a:solidFill>
                  <a:schemeClr val="bg1"/>
                </a:solidFill>
                <a:effectLst>
                  <a:glow rad="101600">
                    <a:schemeClr val="tx1">
                      <a:alpha val="75000"/>
                    </a:schemeClr>
                  </a:glow>
                </a:effectLst>
                <a:latin typeface="Arial Narrow"/>
                <a:cs typeface="Arial Narrow"/>
              </a:rPr>
              <a:t> </a:t>
            </a:r>
            <a:r>
              <a:rPr lang="en-US" sz="3200" b="1" dirty="0" smtClean="0">
                <a:solidFill>
                  <a:srgbClr val="FFFBC1"/>
                </a:solidFill>
                <a:effectLst>
                  <a:glow rad="101600">
                    <a:schemeClr val="tx1">
                      <a:alpha val="75000"/>
                    </a:schemeClr>
                  </a:glow>
                </a:effectLst>
                <a:latin typeface="Arial Narrow"/>
                <a:cs typeface="Arial Narrow"/>
              </a:rPr>
              <a:t>- Moshe </a:t>
            </a:r>
            <a:r>
              <a:rPr lang="en-US" sz="3200" b="1" dirty="0">
                <a:solidFill>
                  <a:srgbClr val="FFFBC1"/>
                </a:solidFill>
                <a:effectLst>
                  <a:glow rad="101600">
                    <a:schemeClr val="tx1">
                      <a:alpha val="75000"/>
                    </a:schemeClr>
                  </a:glow>
                </a:effectLst>
                <a:latin typeface="Arial Narrow"/>
                <a:cs typeface="Arial Narrow"/>
              </a:rPr>
              <a:t>Greenberg </a:t>
            </a:r>
          </a:p>
        </p:txBody>
      </p:sp>
    </p:spTree>
    <p:extLst>
      <p:ext uri="{BB962C8B-B14F-4D97-AF65-F5344CB8AC3E}">
        <p14:creationId xmlns:p14="http://schemas.microsoft.com/office/powerpoint/2010/main" val="260767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d texture bckgn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226967" cy="6858000"/>
          </a:xfrm>
          <a:prstGeom prst="rect">
            <a:avLst/>
          </a:prstGeom>
        </p:spPr>
      </p:pic>
      <p:sp>
        <p:nvSpPr>
          <p:cNvPr id="4" name="Rectangle 3"/>
          <p:cNvSpPr/>
          <p:nvPr/>
        </p:nvSpPr>
        <p:spPr>
          <a:xfrm>
            <a:off x="295726" y="325689"/>
            <a:ext cx="8518074" cy="2814104"/>
          </a:xfrm>
          <a:prstGeom prst="rect">
            <a:avLst/>
          </a:prstGeom>
        </p:spPr>
        <p:txBody>
          <a:bodyPr wrap="square">
            <a:spAutoFit/>
          </a:bodyPr>
          <a:lstStyle/>
          <a:p>
            <a:pPr>
              <a:lnSpc>
                <a:spcPct val="90000"/>
              </a:lnSpc>
            </a:pPr>
            <a:r>
              <a:rPr lang="en-US" sz="2800" b="1" dirty="0" smtClean="0">
                <a:solidFill>
                  <a:srgbClr val="FFF196"/>
                </a:solidFill>
                <a:effectLst>
                  <a:glow rad="101600">
                    <a:schemeClr val="tx1">
                      <a:alpha val="75000"/>
                    </a:schemeClr>
                  </a:glow>
                </a:effectLst>
                <a:latin typeface="Arial Narrow"/>
                <a:cs typeface="Arial Narrow"/>
              </a:rPr>
              <a:t>Jesus </a:t>
            </a:r>
            <a:r>
              <a:rPr lang="en-US" sz="2800" b="1" dirty="0">
                <a:solidFill>
                  <a:srgbClr val="FFF196"/>
                </a:solidFill>
                <a:effectLst>
                  <a:glow rad="101600">
                    <a:schemeClr val="tx1">
                      <a:alpha val="75000"/>
                    </a:schemeClr>
                  </a:glow>
                </a:effectLst>
                <a:latin typeface="Arial Narrow"/>
                <a:cs typeface="Arial Narrow"/>
              </a:rPr>
              <a:t>seems to be silent about the subject of the land </a:t>
            </a:r>
            <a:r>
              <a:rPr lang="en-US" sz="2800" b="1" dirty="0">
                <a:solidFill>
                  <a:srgbClr val="FFFFFF"/>
                </a:solidFill>
                <a:effectLst>
                  <a:glow rad="101600">
                    <a:schemeClr val="tx1">
                      <a:alpha val="75000"/>
                    </a:schemeClr>
                  </a:glow>
                </a:effectLst>
                <a:latin typeface="Arial Narrow"/>
                <a:cs typeface="Arial Narrow"/>
              </a:rPr>
              <a:t>because for him the theme of </a:t>
            </a:r>
            <a:r>
              <a:rPr lang="en-US" sz="2800" b="1" dirty="0">
                <a:solidFill>
                  <a:srgbClr val="FFF196"/>
                </a:solidFill>
                <a:effectLst>
                  <a:glow rad="101600">
                    <a:schemeClr val="tx1">
                      <a:alpha val="75000"/>
                    </a:schemeClr>
                  </a:glow>
                </a:effectLst>
                <a:latin typeface="Arial Narrow"/>
                <a:cs typeface="Arial Narrow"/>
              </a:rPr>
              <a:t>the kingdom of God took the place of the theme of the land and everything else associated with it in the Old Testament</a:t>
            </a:r>
            <a:r>
              <a:rPr lang="en-US" sz="2800" b="1" dirty="0">
                <a:solidFill>
                  <a:srgbClr val="FFFFFF"/>
                </a:solidFill>
                <a:effectLst>
                  <a:glow rad="101600">
                    <a:schemeClr val="tx1">
                      <a:alpha val="75000"/>
                    </a:schemeClr>
                  </a:glow>
                </a:effectLst>
                <a:latin typeface="Arial Narrow"/>
                <a:cs typeface="Arial Narrow"/>
              </a:rPr>
              <a:t>. He used language from the Old Testament about the land, the ingathering of the exiles to the land and the redemption or restoration of the nation of Israel to describe his own ministry.” </a:t>
            </a:r>
          </a:p>
        </p:txBody>
      </p:sp>
      <p:sp>
        <p:nvSpPr>
          <p:cNvPr id="5" name="Rectangle 4"/>
          <p:cNvSpPr/>
          <p:nvPr/>
        </p:nvSpPr>
        <p:spPr>
          <a:xfrm>
            <a:off x="295726" y="3267839"/>
            <a:ext cx="8420099" cy="2814104"/>
          </a:xfrm>
          <a:prstGeom prst="rect">
            <a:avLst/>
          </a:prstGeom>
        </p:spPr>
        <p:txBody>
          <a:bodyPr wrap="square">
            <a:spAutoFit/>
          </a:bodyPr>
          <a:lstStyle/>
          <a:p>
            <a:pPr defTabSz="914400" eaLnBrk="0" fontAlgn="base" hangingPunct="0">
              <a:lnSpc>
                <a:spcPct val="90000"/>
              </a:lnSpc>
              <a:spcBef>
                <a:spcPct val="0"/>
              </a:spcBef>
              <a:spcAft>
                <a:spcPct val="0"/>
              </a:spcAft>
            </a:pPr>
            <a:r>
              <a:rPr lang="en-US" sz="2800" b="1" dirty="0">
                <a:solidFill>
                  <a:srgbClr val="FFF196"/>
                </a:solidFill>
                <a:effectLst>
                  <a:glow rad="101600">
                    <a:schemeClr val="tx1">
                      <a:alpha val="75000"/>
                    </a:schemeClr>
                  </a:glow>
                </a:effectLst>
                <a:latin typeface="Arial Narrow"/>
                <a:cs typeface="Arial Narrow"/>
              </a:rPr>
              <a:t>“Is there anything to suggest that after the ascension of Jesus his disciples continued to look forward to a restored Jewish state in the Land? </a:t>
            </a:r>
            <a:r>
              <a:rPr lang="en-US" sz="2800" b="1" dirty="0">
                <a:solidFill>
                  <a:schemeClr val="bg1"/>
                </a:solidFill>
                <a:effectLst>
                  <a:glow rad="101600">
                    <a:schemeClr val="tx1">
                      <a:alpha val="75000"/>
                    </a:schemeClr>
                  </a:glow>
                </a:effectLst>
                <a:latin typeface="Arial Narrow"/>
                <a:cs typeface="Arial Narrow"/>
              </a:rPr>
              <a:t>Given the political situation in first-century Palestine, the writers of the New Testament had every reason to hope for a national restoration for the Jewish people. But did they in fact do so? </a:t>
            </a:r>
            <a:r>
              <a:rPr lang="en-US" sz="2800" b="1" dirty="0">
                <a:solidFill>
                  <a:srgbClr val="FFF196"/>
                </a:solidFill>
                <a:effectLst>
                  <a:glow rad="101600">
                    <a:schemeClr val="tx1">
                      <a:alpha val="75000"/>
                    </a:schemeClr>
                  </a:glow>
                </a:effectLst>
                <a:latin typeface="Arial Narrow"/>
                <a:cs typeface="Arial Narrow"/>
              </a:rPr>
              <a:t>There is </a:t>
            </a:r>
            <a:r>
              <a:rPr lang="en-US" sz="2800" b="1" i="1" dirty="0">
                <a:solidFill>
                  <a:srgbClr val="FFF196"/>
                </a:solidFill>
                <a:effectLst>
                  <a:glow rad="101600">
                    <a:schemeClr val="tx1">
                      <a:alpha val="75000"/>
                    </a:schemeClr>
                  </a:glow>
                </a:effectLst>
                <a:latin typeface="Arial Narrow"/>
                <a:cs typeface="Arial Narrow"/>
              </a:rPr>
              <a:t>nothing whatsoever</a:t>
            </a:r>
            <a:r>
              <a:rPr lang="en-US" sz="2800" b="1" dirty="0">
                <a:solidFill>
                  <a:srgbClr val="FFF196"/>
                </a:solidFill>
                <a:effectLst>
                  <a:glow rad="101600">
                    <a:schemeClr val="tx1">
                      <a:alpha val="75000"/>
                    </a:schemeClr>
                  </a:glow>
                </a:effectLst>
                <a:latin typeface="Arial Narrow"/>
                <a:cs typeface="Arial Narrow"/>
              </a:rPr>
              <a:t> to suggest that they held onto these hopes.</a:t>
            </a:r>
            <a:r>
              <a:rPr lang="en-US" sz="2800" b="1" dirty="0">
                <a:solidFill>
                  <a:schemeClr val="bg1"/>
                </a:solidFill>
                <a:effectLst>
                  <a:glow rad="101600">
                    <a:schemeClr val="tx1">
                      <a:alpha val="75000"/>
                    </a:schemeClr>
                  </a:glow>
                </a:effectLst>
                <a:latin typeface="Arial Narrow"/>
                <a:cs typeface="Arial Narrow"/>
              </a:rPr>
              <a:t>”</a:t>
            </a:r>
          </a:p>
        </p:txBody>
      </p:sp>
      <p:sp>
        <p:nvSpPr>
          <p:cNvPr id="6" name="TextBox 5"/>
          <p:cNvSpPr txBox="1"/>
          <p:nvPr/>
        </p:nvSpPr>
        <p:spPr>
          <a:xfrm>
            <a:off x="2206110" y="6119336"/>
            <a:ext cx="6509715" cy="738664"/>
          </a:xfrm>
          <a:prstGeom prst="rect">
            <a:avLst/>
          </a:prstGeom>
          <a:noFill/>
        </p:spPr>
        <p:txBody>
          <a:bodyPr wrap="none" rtlCol="0">
            <a:spAutoFit/>
          </a:bodyPr>
          <a:lstStyle/>
          <a:p>
            <a:pPr marL="0" lvl="1"/>
            <a:r>
              <a:rPr lang="en-US" sz="2400" b="1" dirty="0">
                <a:solidFill>
                  <a:srgbClr val="FFE641"/>
                </a:solidFill>
                <a:effectLst>
                  <a:glow rad="101600">
                    <a:schemeClr val="tx1">
                      <a:alpha val="75000"/>
                    </a:schemeClr>
                  </a:glow>
                </a:effectLst>
                <a:latin typeface="Arial Narrow"/>
                <a:cs typeface="Arial Narrow"/>
              </a:rPr>
              <a:t>Colin Chapman, </a:t>
            </a:r>
            <a:r>
              <a:rPr lang="en-US" sz="2400" b="1" i="1" dirty="0">
                <a:solidFill>
                  <a:srgbClr val="FFE641"/>
                </a:solidFill>
                <a:effectLst>
                  <a:glow rad="101600">
                    <a:schemeClr val="tx1">
                      <a:alpha val="75000"/>
                    </a:schemeClr>
                  </a:glow>
                </a:effectLst>
                <a:latin typeface="Arial Narrow"/>
                <a:cs typeface="Arial Narrow"/>
              </a:rPr>
              <a:t>Whose Promised Land?</a:t>
            </a:r>
            <a:r>
              <a:rPr lang="en-US" sz="2400" b="1" i="1" dirty="0" smtClean="0">
                <a:solidFill>
                  <a:srgbClr val="FFE641"/>
                </a:solidFill>
                <a:effectLst>
                  <a:glow rad="101600">
                    <a:schemeClr val="tx1">
                      <a:alpha val="75000"/>
                    </a:schemeClr>
                  </a:glow>
                </a:effectLst>
                <a:latin typeface="Arial Narrow"/>
                <a:cs typeface="Arial Narrow"/>
              </a:rPr>
              <a:t>:</a:t>
            </a:r>
            <a:r>
              <a:rPr lang="en-US" sz="2400" b="1" dirty="0" smtClean="0">
                <a:solidFill>
                  <a:srgbClr val="FFE641"/>
                </a:solidFill>
                <a:effectLst>
                  <a:glow rad="101600">
                    <a:schemeClr val="tx1">
                      <a:alpha val="75000"/>
                    </a:schemeClr>
                  </a:glow>
                </a:effectLst>
                <a:latin typeface="Arial Narrow"/>
                <a:cs typeface="Arial Narrow"/>
              </a:rPr>
              <a:t>, </a:t>
            </a:r>
            <a:r>
              <a:rPr lang="en-US" sz="2400" b="1" dirty="0">
                <a:solidFill>
                  <a:srgbClr val="FFE641"/>
                </a:solidFill>
                <a:effectLst>
                  <a:glow rad="101600">
                    <a:schemeClr val="tx1">
                      <a:alpha val="75000"/>
                    </a:schemeClr>
                  </a:glow>
                </a:effectLst>
                <a:latin typeface="Arial Narrow"/>
                <a:cs typeface="Arial Narrow"/>
              </a:rPr>
              <a:t>pp. 161-62 </a:t>
            </a:r>
          </a:p>
          <a:p>
            <a:endParaRPr lang="en-US" dirty="0"/>
          </a:p>
        </p:txBody>
      </p:sp>
    </p:spTree>
    <p:extLst>
      <p:ext uri="{BB962C8B-B14F-4D97-AF65-F5344CB8AC3E}">
        <p14:creationId xmlns:p14="http://schemas.microsoft.com/office/powerpoint/2010/main" val="75087787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46600" y="3416300"/>
            <a:ext cx="38100" cy="25400"/>
          </a:xfrm>
          <a:prstGeom prst="rect">
            <a:avLst/>
          </a:prstGeom>
        </p:spPr>
      </p:pic>
      <p:pic>
        <p:nvPicPr>
          <p:cNvPr id="5" name="Picture 4"/>
          <p:cNvPicPr>
            <a:picLocks noChangeAspect="1"/>
          </p:cNvPicPr>
          <p:nvPr/>
        </p:nvPicPr>
        <p:blipFill>
          <a:blip r:embed="rId2"/>
          <a:stretch>
            <a:fillRect/>
          </a:stretch>
        </p:blipFill>
        <p:spPr>
          <a:xfrm>
            <a:off x="4546600" y="3416300"/>
            <a:ext cx="38100" cy="25400"/>
          </a:xfrm>
          <a:prstGeom prst="rect">
            <a:avLst/>
          </a:prstGeom>
        </p:spPr>
      </p:pic>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Lst>
          </a:blip>
          <a:stretch>
            <a:fillRect/>
          </a:stretch>
        </p:blipFill>
        <p:spPr>
          <a:xfrm>
            <a:off x="0" y="0"/>
            <a:ext cx="9144000" cy="6858000"/>
          </a:xfrm>
          <a:prstGeom prst="rect">
            <a:avLst/>
          </a:prstGeom>
        </p:spPr>
      </p:pic>
      <p:sp>
        <p:nvSpPr>
          <p:cNvPr id="6" name="Rectangle 5"/>
          <p:cNvSpPr/>
          <p:nvPr/>
        </p:nvSpPr>
        <p:spPr>
          <a:xfrm>
            <a:off x="99619" y="415479"/>
            <a:ext cx="8970162" cy="5911361"/>
          </a:xfrm>
          <a:prstGeom prst="rect">
            <a:avLst/>
          </a:prstGeom>
        </p:spPr>
        <p:txBody>
          <a:bodyPr wrap="square">
            <a:spAutoFit/>
          </a:bodyPr>
          <a:lstStyle/>
          <a:p>
            <a:pPr algn="ctr">
              <a:lnSpc>
                <a:spcPct val="80000"/>
              </a:lnSpc>
            </a:pPr>
            <a:r>
              <a:rPr lang="en-US" sz="3600" b="1" dirty="0">
                <a:solidFill>
                  <a:srgbClr val="FFE641"/>
                </a:solidFill>
                <a:effectLst>
                  <a:glow rad="101600">
                    <a:schemeClr val="tx1">
                      <a:alpha val="75000"/>
                    </a:schemeClr>
                  </a:glow>
                </a:effectLst>
                <a:latin typeface="Abadi MT Condensed Extra Bold"/>
                <a:cs typeface="Abadi MT Condensed Extra Bold"/>
              </a:rPr>
              <a:t>Hermeneutical Issues Concerning the Land </a:t>
            </a:r>
            <a:endParaRPr lang="en-US" sz="3600" b="1" dirty="0" smtClean="0">
              <a:solidFill>
                <a:srgbClr val="FFE641"/>
              </a:solidFill>
              <a:effectLst>
                <a:glow rad="101600">
                  <a:schemeClr val="tx1">
                    <a:alpha val="75000"/>
                  </a:schemeClr>
                </a:glow>
              </a:effectLst>
              <a:latin typeface="Abadi MT Condensed Extra Bold"/>
              <a:cs typeface="Abadi MT Condensed Extra Bold"/>
            </a:endParaRPr>
          </a:p>
          <a:p>
            <a:pPr algn="ctr">
              <a:lnSpc>
                <a:spcPct val="80000"/>
              </a:lnSpc>
            </a:pPr>
            <a:r>
              <a:rPr lang="en-US" sz="3600" b="1" dirty="0" smtClean="0">
                <a:solidFill>
                  <a:srgbClr val="FFE641"/>
                </a:solidFill>
                <a:effectLst>
                  <a:glow rad="101600">
                    <a:schemeClr val="tx1">
                      <a:alpha val="75000"/>
                    </a:schemeClr>
                  </a:glow>
                </a:effectLst>
                <a:latin typeface="Abadi MT Condensed Extra Bold"/>
                <a:cs typeface="Abadi MT Condensed Extra Bold"/>
              </a:rPr>
              <a:t>under </a:t>
            </a:r>
            <a:r>
              <a:rPr lang="en-US" sz="3600" b="1" dirty="0">
                <a:solidFill>
                  <a:srgbClr val="FFE641"/>
                </a:solidFill>
                <a:effectLst>
                  <a:glow rad="101600">
                    <a:schemeClr val="tx1">
                      <a:alpha val="75000"/>
                    </a:schemeClr>
                  </a:glow>
                </a:effectLst>
                <a:latin typeface="Abadi MT Condensed Extra Bold"/>
                <a:cs typeface="Abadi MT Condensed Extra Bold"/>
              </a:rPr>
              <a:t>the New </a:t>
            </a:r>
            <a:r>
              <a:rPr lang="en-US" sz="3600" b="1" dirty="0" smtClean="0">
                <a:solidFill>
                  <a:srgbClr val="FFE641"/>
                </a:solidFill>
                <a:effectLst>
                  <a:glow rad="101600">
                    <a:schemeClr val="tx1">
                      <a:alpha val="75000"/>
                    </a:schemeClr>
                  </a:glow>
                </a:effectLst>
                <a:latin typeface="Abadi MT Condensed Extra Bold"/>
                <a:cs typeface="Abadi MT Condensed Extra Bold"/>
              </a:rPr>
              <a:t>Covenant</a:t>
            </a:r>
          </a:p>
          <a:p>
            <a:pPr algn="ctr">
              <a:lnSpc>
                <a:spcPct val="80000"/>
              </a:lnSpc>
            </a:pPr>
            <a:endParaRPr lang="en-US" dirty="0">
              <a:solidFill>
                <a:srgbClr val="FFE641"/>
              </a:solidFill>
              <a:effectLst>
                <a:glow rad="101600">
                  <a:schemeClr val="tx1">
                    <a:alpha val="75000"/>
                  </a:schemeClr>
                </a:glow>
              </a:effectLst>
              <a:latin typeface="Abadi MT Condensed Extra Bold"/>
              <a:cs typeface="Abadi MT Condensed Extra Bold"/>
            </a:endParaRPr>
          </a:p>
          <a:p>
            <a:r>
              <a:rPr lang="en-US" sz="3200" i="1" dirty="0">
                <a:solidFill>
                  <a:srgbClr val="FFFFFF"/>
                </a:solidFill>
                <a:latin typeface="Arial Narrow"/>
                <a:cs typeface="Arial Narrow"/>
              </a:rPr>
              <a:t> </a:t>
            </a:r>
            <a:endParaRPr lang="en-US" sz="3200" dirty="0">
              <a:solidFill>
                <a:srgbClr val="FFFFFF"/>
              </a:solidFill>
              <a:latin typeface="Arial Narrow"/>
              <a:cs typeface="Arial Narrow"/>
            </a:endParaRPr>
          </a:p>
          <a:p>
            <a:pPr>
              <a:lnSpc>
                <a:spcPct val="90000"/>
              </a:lnSpc>
            </a:pPr>
            <a:r>
              <a:rPr lang="en-US" sz="3200" b="1" dirty="0">
                <a:solidFill>
                  <a:srgbClr val="FFFFFF"/>
                </a:solidFill>
                <a:latin typeface="Arial Narrow"/>
                <a:cs typeface="Arial Narrow"/>
              </a:rPr>
              <a:t> </a:t>
            </a:r>
            <a:r>
              <a:rPr lang="en-US" sz="3200" b="1" dirty="0" smtClean="0">
                <a:solidFill>
                  <a:srgbClr val="FFFFFF"/>
                </a:solidFill>
                <a:latin typeface="Arial Narrow"/>
                <a:cs typeface="Arial Narrow"/>
              </a:rPr>
              <a:t> </a:t>
            </a:r>
            <a:r>
              <a:rPr lang="en-US" sz="3200" b="1" dirty="0" smtClean="0">
                <a:solidFill>
                  <a:srgbClr val="FFFFFF"/>
                </a:solidFill>
                <a:effectLst>
                  <a:glow rad="101600">
                    <a:schemeClr val="tx1">
                      <a:alpha val="75000"/>
                    </a:schemeClr>
                  </a:glow>
                </a:effectLst>
                <a:latin typeface="Abadi MT Condensed Extra Bold"/>
                <a:cs typeface="Abadi MT Condensed Extra Bold"/>
              </a:rPr>
              <a:t>(</a:t>
            </a:r>
            <a:r>
              <a:rPr lang="en-US" sz="3200" b="1" dirty="0">
                <a:solidFill>
                  <a:srgbClr val="FFFFFF"/>
                </a:solidFill>
                <a:effectLst>
                  <a:glow rad="101600">
                    <a:schemeClr val="tx1">
                      <a:alpha val="75000"/>
                    </a:schemeClr>
                  </a:glow>
                </a:effectLst>
                <a:latin typeface="Abadi MT Condensed Extra Bold"/>
                <a:cs typeface="Abadi MT Condensed Extra Bold"/>
              </a:rPr>
              <a:t>1)  The Literary Motivation Interpretation</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a:solidFill>
                  <a:srgbClr val="FFFFFF"/>
                </a:solidFill>
                <a:effectLst>
                  <a:glow rad="101600">
                    <a:schemeClr val="tx1">
                      <a:alpha val="75000"/>
                    </a:schemeClr>
                  </a:glow>
                </a:effectLst>
                <a:latin typeface="Abadi MT Condensed Extra Bold"/>
                <a:cs typeface="Abadi MT Condensed Extra Bold"/>
              </a:rPr>
              <a:t> </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a:solidFill>
                  <a:srgbClr val="FFFFFF"/>
                </a:solidFill>
                <a:effectLst>
                  <a:glow rad="101600">
                    <a:schemeClr val="tx1">
                      <a:alpha val="75000"/>
                    </a:schemeClr>
                  </a:glow>
                </a:effectLst>
                <a:latin typeface="Abadi MT Condensed Extra Bold"/>
                <a:cs typeface="Abadi MT Condensed Extra Bold"/>
              </a:rPr>
              <a:t> </a:t>
            </a:r>
            <a:r>
              <a:rPr lang="en-US" sz="3200" b="1" dirty="0" smtClean="0">
                <a:solidFill>
                  <a:srgbClr val="FFFFFF"/>
                </a:solidFill>
                <a:effectLst>
                  <a:glow rad="101600">
                    <a:schemeClr val="tx1">
                      <a:alpha val="75000"/>
                    </a:schemeClr>
                  </a:glow>
                </a:effectLst>
                <a:latin typeface="Abadi MT Condensed Extra Bold"/>
                <a:cs typeface="Abadi MT Condensed Extra Bold"/>
              </a:rPr>
              <a:t> (</a:t>
            </a:r>
            <a:r>
              <a:rPr lang="en-US" sz="3200" b="1" dirty="0">
                <a:solidFill>
                  <a:srgbClr val="FFFFFF"/>
                </a:solidFill>
                <a:effectLst>
                  <a:glow rad="101600">
                    <a:schemeClr val="tx1">
                      <a:alpha val="75000"/>
                    </a:schemeClr>
                  </a:glow>
                </a:effectLst>
                <a:latin typeface="Abadi MT Condensed Extra Bold"/>
                <a:cs typeface="Abadi MT Condensed Extra Bold"/>
              </a:rPr>
              <a:t>2)  The Cosmic Reinterpretation Interpretation</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a:solidFill>
                  <a:srgbClr val="FFFFFF"/>
                </a:solidFill>
                <a:effectLst>
                  <a:glow rad="101600">
                    <a:schemeClr val="tx1">
                      <a:alpha val="75000"/>
                    </a:schemeClr>
                  </a:glow>
                </a:effectLst>
                <a:latin typeface="Abadi MT Condensed Extra Bold"/>
                <a:cs typeface="Abadi MT Condensed Extra Bold"/>
              </a:rPr>
              <a:t> </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smtClean="0">
                <a:solidFill>
                  <a:srgbClr val="FFFFFF"/>
                </a:solidFill>
                <a:effectLst>
                  <a:glow rad="101600">
                    <a:schemeClr val="tx1">
                      <a:alpha val="75000"/>
                    </a:schemeClr>
                  </a:glow>
                </a:effectLst>
                <a:latin typeface="Abadi MT Condensed Extra Bold"/>
                <a:cs typeface="Abadi MT Condensed Extra Bold"/>
              </a:rPr>
              <a:t>  (</a:t>
            </a:r>
            <a:r>
              <a:rPr lang="en-US" sz="3200" b="1" dirty="0">
                <a:solidFill>
                  <a:srgbClr val="FFFFFF"/>
                </a:solidFill>
                <a:effectLst>
                  <a:glow rad="101600">
                    <a:schemeClr val="tx1">
                      <a:alpha val="75000"/>
                    </a:schemeClr>
                  </a:glow>
                </a:effectLst>
                <a:latin typeface="Abadi MT Condensed Extra Bold"/>
                <a:cs typeface="Abadi MT Condensed Extra Bold"/>
              </a:rPr>
              <a:t>3)  The Christological Transformation Interpretation</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a:solidFill>
                  <a:srgbClr val="FFFFFF"/>
                </a:solidFill>
                <a:effectLst>
                  <a:glow rad="101600">
                    <a:schemeClr val="tx1">
                      <a:alpha val="75000"/>
                    </a:schemeClr>
                  </a:glow>
                </a:effectLst>
                <a:latin typeface="Abadi MT Condensed Extra Bold"/>
                <a:cs typeface="Abadi MT Condensed Extra Bold"/>
              </a:rPr>
              <a:t> </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smtClean="0">
                <a:solidFill>
                  <a:srgbClr val="FFFFFF"/>
                </a:solidFill>
                <a:effectLst>
                  <a:glow rad="101600">
                    <a:schemeClr val="tx1">
                      <a:alpha val="75000"/>
                    </a:schemeClr>
                  </a:glow>
                </a:effectLst>
                <a:latin typeface="Abadi MT Condensed Extra Bold"/>
                <a:cs typeface="Abadi MT Condensed Extra Bold"/>
              </a:rPr>
              <a:t>  (</a:t>
            </a:r>
            <a:r>
              <a:rPr lang="en-US" sz="3200" b="1" dirty="0">
                <a:solidFill>
                  <a:srgbClr val="FFFFFF"/>
                </a:solidFill>
                <a:effectLst>
                  <a:glow rad="101600">
                    <a:schemeClr val="tx1">
                      <a:alpha val="75000"/>
                    </a:schemeClr>
                  </a:glow>
                </a:effectLst>
                <a:latin typeface="Abadi MT Condensed Extra Bold"/>
                <a:cs typeface="Abadi MT Condensed Extra Bold"/>
              </a:rPr>
              <a:t>4)  The Past Fulfillment Interpretation</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a:solidFill>
                  <a:srgbClr val="FFFFFF"/>
                </a:solidFill>
                <a:effectLst>
                  <a:glow rad="101600">
                    <a:schemeClr val="tx1">
                      <a:alpha val="75000"/>
                    </a:schemeClr>
                  </a:glow>
                </a:effectLst>
                <a:latin typeface="Abadi MT Condensed Extra Bold"/>
                <a:cs typeface="Abadi MT Condensed Extra Bold"/>
              </a:rPr>
              <a:t> </a:t>
            </a:r>
            <a:endParaRPr lang="en-US" sz="3200" dirty="0">
              <a:solidFill>
                <a:srgbClr val="FFFFFF"/>
              </a:solidFill>
              <a:effectLst>
                <a:glow rad="101600">
                  <a:schemeClr val="tx1">
                    <a:alpha val="75000"/>
                  </a:schemeClr>
                </a:glow>
              </a:effectLst>
              <a:latin typeface="Abadi MT Condensed Extra Bold"/>
              <a:cs typeface="Abadi MT Condensed Extra Bold"/>
            </a:endParaRPr>
          </a:p>
          <a:p>
            <a:pPr>
              <a:lnSpc>
                <a:spcPct val="90000"/>
              </a:lnSpc>
            </a:pPr>
            <a:r>
              <a:rPr lang="en-US" sz="3200" b="1" dirty="0" smtClean="0">
                <a:solidFill>
                  <a:srgbClr val="FFFFFF"/>
                </a:solidFill>
                <a:effectLst>
                  <a:glow rad="101600">
                    <a:schemeClr val="tx1">
                      <a:alpha val="75000"/>
                    </a:schemeClr>
                  </a:glow>
                </a:effectLst>
                <a:latin typeface="Abadi MT Condensed Extra Bold"/>
                <a:cs typeface="Abadi MT Condensed Extra Bold"/>
              </a:rPr>
              <a:t>  (</a:t>
            </a:r>
            <a:r>
              <a:rPr lang="en-US" sz="3200" b="1" dirty="0">
                <a:solidFill>
                  <a:srgbClr val="FFFFFF"/>
                </a:solidFill>
                <a:effectLst>
                  <a:glow rad="101600">
                    <a:schemeClr val="tx1">
                      <a:alpha val="75000"/>
                    </a:schemeClr>
                  </a:glow>
                </a:effectLst>
                <a:latin typeface="Abadi MT Condensed Extra Bold"/>
                <a:cs typeface="Abadi MT Condensed Extra Bold"/>
              </a:rPr>
              <a:t>5)  The Present Fulfillment Interpretation</a:t>
            </a:r>
            <a:endParaRPr lang="en-US" sz="3200" dirty="0">
              <a:solidFill>
                <a:srgbClr val="FFFFFF"/>
              </a:solidFill>
              <a:effectLst>
                <a:glow rad="101600">
                  <a:schemeClr val="tx1">
                    <a:alpha val="75000"/>
                  </a:schemeClr>
                </a:glow>
              </a:effectLst>
              <a:latin typeface="Abadi MT Condensed Extra Bold"/>
              <a:cs typeface="Abadi MT Condensed Extra Bold"/>
            </a:endParaRPr>
          </a:p>
        </p:txBody>
      </p:sp>
    </p:spTree>
    <p:extLst>
      <p:ext uri="{BB962C8B-B14F-4D97-AF65-F5344CB8AC3E}">
        <p14:creationId xmlns:p14="http://schemas.microsoft.com/office/powerpoint/2010/main" val="1214906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22914" name="Line 2"/>
          <p:cNvSpPr>
            <a:spLocks noChangeShapeType="1"/>
          </p:cNvSpPr>
          <p:nvPr/>
        </p:nvSpPr>
        <p:spPr bwMode="auto">
          <a:xfrm flipH="1">
            <a:off x="0" y="3422650"/>
            <a:ext cx="4572000" cy="12700"/>
          </a:xfrm>
          <a:prstGeom prst="line">
            <a:avLst/>
          </a:prstGeom>
          <a:noFill/>
          <a:ln w="38100">
            <a:solidFill>
              <a:srgbClr val="0000CC"/>
            </a:solidFill>
            <a:round/>
            <a:headEnd/>
            <a:tailEnd/>
          </a:ln>
          <a:effectLst/>
        </p:spPr>
        <p:txBody>
          <a:bodyPr/>
          <a:lstStyle/>
          <a:p>
            <a:pPr defTabSz="914400" eaLnBrk="0" fontAlgn="base" hangingPunct="0">
              <a:spcBef>
                <a:spcPct val="0"/>
              </a:spcBef>
              <a:spcAft>
                <a:spcPct val="0"/>
              </a:spcAft>
              <a:defRPr/>
            </a:pPr>
            <a:endParaRPr lang="en-US" sz="4000">
              <a:solidFill>
                <a:srgbClr val="000000"/>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422915" name="Freeform 3"/>
          <p:cNvSpPr>
            <a:spLocks/>
          </p:cNvSpPr>
          <p:nvPr/>
        </p:nvSpPr>
        <p:spPr bwMode="auto">
          <a:xfrm>
            <a:off x="4267200" y="1752600"/>
            <a:ext cx="609600" cy="3352800"/>
          </a:xfrm>
          <a:custGeom>
            <a:avLst/>
            <a:gdLst/>
            <a:ahLst/>
            <a:cxnLst>
              <a:cxn ang="0">
                <a:pos x="5000" y="0"/>
              </a:cxn>
              <a:cxn ang="0">
                <a:pos x="0" y="5000"/>
              </a:cxn>
              <a:cxn ang="0">
                <a:pos x="5000" y="10000"/>
              </a:cxn>
              <a:cxn ang="0">
                <a:pos x="10000" y="5000"/>
              </a:cxn>
              <a:cxn ang="0">
                <a:pos x="5000" y="0"/>
              </a:cxn>
              <a:cxn ang="0">
                <a:pos x="5000" y="0"/>
              </a:cxn>
            </a:cxnLst>
            <a:rect l="0" t="0" r="r" b="b"/>
            <a:pathLst>
              <a:path w="10000" h="10000">
                <a:moveTo>
                  <a:pt x="5000" y="0"/>
                </a:moveTo>
                <a:cubicBezTo>
                  <a:pt x="2238" y="0"/>
                  <a:pt x="0" y="2238"/>
                  <a:pt x="0" y="5000"/>
                </a:cubicBezTo>
                <a:cubicBezTo>
                  <a:pt x="0" y="7761"/>
                  <a:pt x="2238" y="10000"/>
                  <a:pt x="5000" y="10000"/>
                </a:cubicBezTo>
                <a:cubicBezTo>
                  <a:pt x="7761" y="10000"/>
                  <a:pt x="10000" y="7761"/>
                  <a:pt x="10000" y="5000"/>
                </a:cubicBezTo>
                <a:cubicBezTo>
                  <a:pt x="10000" y="2238"/>
                  <a:pt x="7761" y="0"/>
                  <a:pt x="5000" y="0"/>
                </a:cubicBezTo>
                <a:close/>
                <a:moveTo>
                  <a:pt x="5000" y="0"/>
                </a:moveTo>
              </a:path>
            </a:pathLst>
          </a:custGeom>
          <a:solidFill>
            <a:schemeClr val="bg1"/>
          </a:solidFill>
          <a:ln w="76200">
            <a:solidFill>
              <a:srgbClr val="010000"/>
            </a:solidFill>
            <a:prstDash val="solid"/>
            <a:round/>
            <a:headEnd/>
            <a:tailEnd/>
          </a:ln>
          <a:effectLst/>
        </p:spPr>
        <p:txBody>
          <a:bodyPr/>
          <a:lstStyle/>
          <a:p>
            <a:pPr defTabSz="914400" eaLnBrk="0" fontAlgn="base" hangingPunct="0">
              <a:spcBef>
                <a:spcPct val="0"/>
              </a:spcBef>
              <a:spcAft>
                <a:spcPct val="0"/>
              </a:spcAft>
              <a:defRPr/>
            </a:pPr>
            <a:endParaRPr lang="en-US" sz="4000">
              <a:solidFill>
                <a:srgbClr val="000000"/>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422917" name="Line 5"/>
          <p:cNvSpPr>
            <a:spLocks noChangeShapeType="1"/>
          </p:cNvSpPr>
          <p:nvPr/>
        </p:nvSpPr>
        <p:spPr bwMode="auto">
          <a:xfrm rot="10800000" flipH="1">
            <a:off x="4572000" y="1219200"/>
            <a:ext cx="4572000" cy="2209800"/>
          </a:xfrm>
          <a:prstGeom prst="line">
            <a:avLst/>
          </a:prstGeom>
          <a:noFill/>
          <a:ln w="38100">
            <a:solidFill>
              <a:srgbClr val="0000CC"/>
            </a:solidFill>
            <a:round/>
            <a:headEnd/>
            <a:tailEnd/>
          </a:ln>
          <a:effectLst/>
        </p:spPr>
        <p:txBody>
          <a:bodyPr/>
          <a:lstStyle/>
          <a:p>
            <a:pPr defTabSz="914400" eaLnBrk="0" fontAlgn="base" hangingPunct="0">
              <a:spcBef>
                <a:spcPct val="0"/>
              </a:spcBef>
              <a:spcAft>
                <a:spcPct val="0"/>
              </a:spcAft>
              <a:defRPr/>
            </a:pPr>
            <a:endParaRPr lang="en-US" sz="4000">
              <a:solidFill>
                <a:srgbClr val="000000"/>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422918" name="Line 6"/>
          <p:cNvSpPr>
            <a:spLocks noChangeShapeType="1"/>
          </p:cNvSpPr>
          <p:nvPr/>
        </p:nvSpPr>
        <p:spPr bwMode="auto">
          <a:xfrm>
            <a:off x="4572000" y="3429000"/>
            <a:ext cx="4572000" cy="1981200"/>
          </a:xfrm>
          <a:prstGeom prst="line">
            <a:avLst/>
          </a:prstGeom>
          <a:noFill/>
          <a:ln w="38100">
            <a:solidFill>
              <a:srgbClr val="0000CC"/>
            </a:solidFill>
            <a:round/>
            <a:headEnd/>
            <a:tailEnd/>
          </a:ln>
          <a:effectLst/>
        </p:spPr>
        <p:txBody>
          <a:bodyPr/>
          <a:lstStyle/>
          <a:p>
            <a:pPr defTabSz="914400" eaLnBrk="0" fontAlgn="base" hangingPunct="0">
              <a:spcBef>
                <a:spcPct val="0"/>
              </a:spcBef>
              <a:spcAft>
                <a:spcPct val="0"/>
              </a:spcAft>
              <a:defRPr/>
            </a:pPr>
            <a:endParaRPr lang="en-US" sz="4000">
              <a:solidFill>
                <a:srgbClr val="000000"/>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422919" name="Line 7"/>
          <p:cNvSpPr>
            <a:spLocks noChangeShapeType="1"/>
          </p:cNvSpPr>
          <p:nvPr/>
        </p:nvSpPr>
        <p:spPr bwMode="auto">
          <a:xfrm flipH="1">
            <a:off x="4343400" y="3422650"/>
            <a:ext cx="228600" cy="12700"/>
          </a:xfrm>
          <a:prstGeom prst="line">
            <a:avLst/>
          </a:prstGeom>
          <a:noFill/>
          <a:ln w="38100">
            <a:solidFill>
              <a:srgbClr val="0000CC"/>
            </a:solidFill>
            <a:round/>
            <a:headEnd/>
            <a:tailEnd/>
          </a:ln>
          <a:effectLst/>
        </p:spPr>
        <p:txBody>
          <a:bodyPr/>
          <a:lstStyle/>
          <a:p>
            <a:pPr defTabSz="914400" eaLnBrk="0" fontAlgn="base" hangingPunct="0">
              <a:spcBef>
                <a:spcPct val="0"/>
              </a:spcBef>
              <a:spcAft>
                <a:spcPct val="0"/>
              </a:spcAft>
              <a:defRPr/>
            </a:pPr>
            <a:endParaRPr lang="en-US" sz="4000">
              <a:solidFill>
                <a:srgbClr val="000000"/>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422921" name="Text Box 9"/>
          <p:cNvSpPr txBox="1">
            <a:spLocks noChangeArrowheads="1"/>
          </p:cNvSpPr>
          <p:nvPr/>
        </p:nvSpPr>
        <p:spPr bwMode="auto">
          <a:xfrm>
            <a:off x="2134098" y="129299"/>
            <a:ext cx="5129396" cy="584775"/>
          </a:xfrm>
          <a:prstGeom prst="rect">
            <a:avLst/>
          </a:prstGeom>
          <a:noFill/>
          <a:ln w="9525">
            <a:noFill/>
            <a:miter lim="800000"/>
            <a:headEnd/>
            <a:tailEnd/>
          </a:ln>
          <a:effectLst>
            <a:outerShdw blurRad="63500" dist="38099" dir="2700000" algn="ctr" rotWithShape="0">
              <a:schemeClr val="tx1">
                <a:alpha val="74998"/>
              </a:schemeClr>
            </a:outerShdw>
          </a:effec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cs typeface="ＭＳ Ｐゴシック" charset="0"/>
              </a:defRPr>
            </a:lvl1pPr>
            <a:lvl2pPr marL="37931725" indent="-37474525">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5pPr>
            <a:lvl6pPr marL="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6pPr>
            <a:lvl7pPr marL="9144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7pPr>
            <a:lvl8pPr marL="1371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8pPr>
            <a:lvl9pPr marL="18288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Lst>
              <a:defRPr sz="4000">
                <a:solidFill>
                  <a:schemeClr val="tx1"/>
                </a:solidFill>
                <a:latin typeface="Times" charset="0"/>
                <a:ea typeface="ＭＳ Ｐゴシック" charset="0"/>
              </a:defRPr>
            </a:lvl9pPr>
          </a:lstStyle>
          <a:p>
            <a:pPr defTabSz="914400" fontAlgn="base">
              <a:lnSpc>
                <a:spcPts val="4600"/>
              </a:lnSpc>
              <a:spcBef>
                <a:spcPct val="0"/>
              </a:spcBef>
              <a:spcAft>
                <a:spcPct val="0"/>
              </a:spcAft>
              <a:defRPr/>
            </a:pPr>
            <a:r>
              <a:rPr lang="en-US" sz="3800" dirty="0" smtClean="0">
                <a:solidFill>
                  <a:srgbClr val="FFBF24"/>
                </a:solidFill>
                <a:effectLst>
                  <a:glow rad="101600">
                    <a:srgbClr val="000000">
                      <a:alpha val="75000"/>
                    </a:srgbClr>
                  </a:glow>
                </a:effectLst>
                <a:latin typeface="Techno" charset="0"/>
              </a:rPr>
              <a:t>New Perspective’s Method</a:t>
            </a:r>
            <a:endParaRPr lang="en-US" sz="3800" b="1" dirty="0" smtClean="0">
              <a:solidFill>
                <a:srgbClr val="FFBF24"/>
              </a:solidFill>
              <a:effectLst>
                <a:glow rad="101600">
                  <a:srgbClr val="000000">
                    <a:alpha val="75000"/>
                  </a:srgbClr>
                </a:glow>
              </a:effectLst>
            </a:endParaRPr>
          </a:p>
        </p:txBody>
      </p:sp>
      <p:sp>
        <p:nvSpPr>
          <p:cNvPr id="422923" name="AutoShape 11"/>
          <p:cNvSpPr>
            <a:spLocks noChangeArrowheads="1"/>
          </p:cNvSpPr>
          <p:nvPr/>
        </p:nvSpPr>
        <p:spPr bwMode="auto">
          <a:xfrm rot="-5486733">
            <a:off x="4687888" y="955675"/>
            <a:ext cx="4038600" cy="4870450"/>
          </a:xfrm>
          <a:prstGeom prst="triangle">
            <a:avLst>
              <a:gd name="adj" fmla="val 50315"/>
            </a:avLst>
          </a:prstGeom>
          <a:solidFill>
            <a:schemeClr val="bg1">
              <a:alpha val="48000"/>
            </a:schemeClr>
          </a:solidFill>
          <a:ln w="9525">
            <a:noFill/>
            <a:miter lim="800000"/>
            <a:headEnd/>
            <a:tailEnd/>
          </a:ln>
          <a:effectLst/>
        </p:spPr>
        <p:txBody>
          <a:bodyPr wrap="none" anchor="ctr"/>
          <a:lstStyle/>
          <a:p>
            <a:pPr defTabSz="914400" eaLnBrk="0" fontAlgn="base" hangingPunct="0">
              <a:spcBef>
                <a:spcPct val="0"/>
              </a:spcBef>
              <a:spcAft>
                <a:spcPct val="0"/>
              </a:spcAft>
              <a:defRPr/>
            </a:pPr>
            <a:endParaRPr lang="en-US" sz="4000">
              <a:solidFill>
                <a:srgbClr val="000000"/>
              </a:solidFill>
              <a:effectLst>
                <a:outerShdw blurRad="38100" dist="38100" dir="2700000" algn="tl">
                  <a:srgbClr val="000000">
                    <a:alpha val="43137"/>
                  </a:srgbClr>
                </a:outerShdw>
              </a:effectLst>
              <a:latin typeface="Times" charset="0"/>
              <a:ea typeface="ＭＳ Ｐゴシック" charset="0"/>
              <a:cs typeface="ＭＳ Ｐゴシック" charset="0"/>
            </a:endParaRPr>
          </a:p>
        </p:txBody>
      </p:sp>
      <p:sp>
        <p:nvSpPr>
          <p:cNvPr id="422924" name="Text Box 12"/>
          <p:cNvSpPr txBox="1">
            <a:spLocks noChangeArrowheads="1"/>
          </p:cNvSpPr>
          <p:nvPr/>
        </p:nvSpPr>
        <p:spPr bwMode="auto">
          <a:xfrm>
            <a:off x="1819179" y="2819400"/>
            <a:ext cx="1917893" cy="1107996"/>
          </a:xfrm>
          <a:prstGeom prst="rect">
            <a:avLst/>
          </a:prstGeom>
          <a:noFill/>
          <a:ln w="9525">
            <a:noFill/>
            <a:miter lim="800000"/>
            <a:headEnd/>
            <a:tailEnd/>
          </a:ln>
          <a:effectLst>
            <a:outerShdw blurRad="63500" dist="38099" dir="2700000" algn="ctr" rotWithShape="0">
              <a:schemeClr val="tx1">
                <a:alpha val="74998"/>
              </a:schemeClr>
            </a:outerShdw>
          </a:effectLst>
        </p:spPr>
        <p:txBody>
          <a:bodyPr wrap="none" lIns="0" tIns="0" rIns="0" bIns="0">
            <a:spAutoFit/>
          </a:bodyPr>
          <a:lstStyle>
            <a:lvl1pPr>
              <a:tabLst>
                <a:tab pos="0" algn="l"/>
                <a:tab pos="914400" algn="l"/>
                <a:tab pos="1828800" algn="l"/>
              </a:tabLst>
              <a:defRPr sz="4000">
                <a:solidFill>
                  <a:schemeClr val="tx1"/>
                </a:solidFill>
                <a:latin typeface="Times" charset="0"/>
                <a:ea typeface="ＭＳ Ｐゴシック" charset="0"/>
                <a:cs typeface="ＭＳ Ｐゴシック" charset="0"/>
              </a:defRPr>
            </a:lvl1pPr>
            <a:lvl2pPr marL="37931725" indent="-37474525">
              <a:tabLst>
                <a:tab pos="0" algn="l"/>
                <a:tab pos="914400" algn="l"/>
                <a:tab pos="1828800" algn="l"/>
              </a:tabLst>
              <a:defRPr sz="4000">
                <a:solidFill>
                  <a:schemeClr val="tx1"/>
                </a:solidFill>
                <a:latin typeface="Times" charset="0"/>
                <a:ea typeface="ＭＳ Ｐゴシック" charset="0"/>
              </a:defRPr>
            </a:lvl2pPr>
            <a:lvl3pPr>
              <a:tabLst>
                <a:tab pos="0" algn="l"/>
                <a:tab pos="914400" algn="l"/>
                <a:tab pos="1828800" algn="l"/>
              </a:tabLst>
              <a:defRPr sz="4000">
                <a:solidFill>
                  <a:schemeClr val="tx1"/>
                </a:solidFill>
                <a:latin typeface="Times" charset="0"/>
                <a:ea typeface="ＭＳ Ｐゴシック" charset="0"/>
              </a:defRPr>
            </a:lvl3pPr>
            <a:lvl4pPr>
              <a:tabLst>
                <a:tab pos="0" algn="l"/>
                <a:tab pos="914400" algn="l"/>
                <a:tab pos="1828800" algn="l"/>
              </a:tabLst>
              <a:defRPr sz="4000">
                <a:solidFill>
                  <a:schemeClr val="tx1"/>
                </a:solidFill>
                <a:latin typeface="Times" charset="0"/>
                <a:ea typeface="ＭＳ Ｐゴシック" charset="0"/>
              </a:defRPr>
            </a:lvl4pPr>
            <a:lvl5pPr>
              <a:tabLst>
                <a:tab pos="0" algn="l"/>
                <a:tab pos="914400" algn="l"/>
                <a:tab pos="1828800" algn="l"/>
              </a:tabLst>
              <a:defRPr sz="4000">
                <a:solidFill>
                  <a:schemeClr val="tx1"/>
                </a:solidFill>
                <a:latin typeface="Times" charset="0"/>
                <a:ea typeface="ＭＳ Ｐゴシック" charset="0"/>
              </a:defRPr>
            </a:lvl5pPr>
            <a:lvl6pPr marL="4572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6pPr>
            <a:lvl7pPr marL="9144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7pPr>
            <a:lvl8pPr marL="13716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8pPr>
            <a:lvl9pPr marL="18288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9pPr>
          </a:lstStyle>
          <a:p>
            <a:pPr algn="ctr" defTabSz="914400" fontAlgn="base">
              <a:lnSpc>
                <a:spcPts val="4300"/>
              </a:lnSpc>
              <a:spcBef>
                <a:spcPct val="0"/>
              </a:spcBef>
              <a:spcAft>
                <a:spcPct val="0"/>
              </a:spcAft>
              <a:defRPr/>
            </a:pPr>
            <a:r>
              <a:rPr lang="en-US" sz="3600" dirty="0" smtClean="0">
                <a:solidFill>
                  <a:srgbClr val="FFE517"/>
                </a:solidFill>
                <a:effectLst>
                  <a:glow rad="101600">
                    <a:srgbClr val="000000">
                      <a:alpha val="75000"/>
                    </a:srgbClr>
                  </a:glow>
                </a:effectLst>
                <a:latin typeface="Techno" charset="0"/>
              </a:rPr>
              <a:t>Historical/</a:t>
            </a:r>
          </a:p>
          <a:p>
            <a:pPr algn="ctr" defTabSz="914400" fontAlgn="base">
              <a:lnSpc>
                <a:spcPts val="4300"/>
              </a:lnSpc>
              <a:spcBef>
                <a:spcPct val="0"/>
              </a:spcBef>
              <a:spcAft>
                <a:spcPct val="0"/>
              </a:spcAft>
              <a:defRPr/>
            </a:pPr>
            <a:r>
              <a:rPr lang="en-US" sz="3600" dirty="0" smtClean="0">
                <a:solidFill>
                  <a:srgbClr val="FFE517"/>
                </a:solidFill>
                <a:effectLst>
                  <a:glow rad="101600">
                    <a:srgbClr val="000000">
                      <a:alpha val="75000"/>
                    </a:srgbClr>
                  </a:glow>
                </a:effectLst>
                <a:latin typeface="Techno" charset="0"/>
              </a:rPr>
              <a:t>Prophetic</a:t>
            </a:r>
          </a:p>
        </p:txBody>
      </p:sp>
      <p:sp>
        <p:nvSpPr>
          <p:cNvPr id="125963" name="Text Box 13"/>
          <p:cNvSpPr txBox="1">
            <a:spLocks noChangeArrowheads="1"/>
          </p:cNvSpPr>
          <p:nvPr/>
        </p:nvSpPr>
        <p:spPr bwMode="auto">
          <a:xfrm>
            <a:off x="1790949" y="873253"/>
            <a:ext cx="5461000" cy="875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000">
                <a:solidFill>
                  <a:schemeClr val="tx1"/>
                </a:solidFill>
                <a:latin typeface="Times" charset="0"/>
                <a:ea typeface="ＭＳ Ｐゴシック" charset="0"/>
                <a:cs typeface="ＭＳ Ｐゴシック" charset="0"/>
              </a:defRPr>
            </a:lvl1pPr>
            <a:lvl2pPr marL="742950" indent="-285750">
              <a:defRPr sz="4000">
                <a:solidFill>
                  <a:schemeClr val="tx1"/>
                </a:solidFill>
                <a:latin typeface="Times" charset="0"/>
                <a:ea typeface="ＭＳ Ｐゴシック" charset="0"/>
              </a:defRPr>
            </a:lvl2pPr>
            <a:lvl3pPr marL="1143000" indent="-228600">
              <a:defRPr sz="4000">
                <a:solidFill>
                  <a:schemeClr val="tx1"/>
                </a:solidFill>
                <a:latin typeface="Times" charset="0"/>
                <a:ea typeface="ＭＳ Ｐゴシック" charset="0"/>
              </a:defRPr>
            </a:lvl3pPr>
            <a:lvl4pPr marL="1600200" indent="-228600">
              <a:defRPr sz="4000">
                <a:solidFill>
                  <a:schemeClr val="tx1"/>
                </a:solidFill>
                <a:latin typeface="Times" charset="0"/>
                <a:ea typeface="ＭＳ Ｐゴシック" charset="0"/>
              </a:defRPr>
            </a:lvl4pPr>
            <a:lvl5pPr marL="2057400" indent="-228600">
              <a:defRPr sz="4000">
                <a:solidFill>
                  <a:schemeClr val="tx1"/>
                </a:solidFill>
                <a:latin typeface="Times" charset="0"/>
                <a:ea typeface="ＭＳ Ｐゴシック" charset="0"/>
              </a:defRPr>
            </a:lvl5pPr>
            <a:lvl6pPr marL="2514600" indent="-228600" eaLnBrk="0" fontAlgn="base" hangingPunct="0">
              <a:spcBef>
                <a:spcPct val="0"/>
              </a:spcBef>
              <a:spcAft>
                <a:spcPct val="0"/>
              </a:spcAft>
              <a:defRPr sz="4000">
                <a:solidFill>
                  <a:schemeClr val="tx1"/>
                </a:solidFill>
                <a:latin typeface="Times" charset="0"/>
                <a:ea typeface="ＭＳ Ｐゴシック" charset="0"/>
              </a:defRPr>
            </a:lvl6pPr>
            <a:lvl7pPr marL="2971800" indent="-228600" eaLnBrk="0" fontAlgn="base" hangingPunct="0">
              <a:spcBef>
                <a:spcPct val="0"/>
              </a:spcBef>
              <a:spcAft>
                <a:spcPct val="0"/>
              </a:spcAft>
              <a:defRPr sz="4000">
                <a:solidFill>
                  <a:schemeClr val="tx1"/>
                </a:solidFill>
                <a:latin typeface="Times" charset="0"/>
                <a:ea typeface="ＭＳ Ｐゴシック" charset="0"/>
              </a:defRPr>
            </a:lvl7pPr>
            <a:lvl8pPr marL="3429000" indent="-228600" eaLnBrk="0" fontAlgn="base" hangingPunct="0">
              <a:spcBef>
                <a:spcPct val="0"/>
              </a:spcBef>
              <a:spcAft>
                <a:spcPct val="0"/>
              </a:spcAft>
              <a:defRPr sz="4000">
                <a:solidFill>
                  <a:schemeClr val="tx1"/>
                </a:solidFill>
                <a:latin typeface="Times" charset="0"/>
                <a:ea typeface="ＭＳ Ｐゴシック" charset="0"/>
              </a:defRPr>
            </a:lvl8pPr>
            <a:lvl9pPr marL="3886200" indent="-228600" eaLnBrk="0" fontAlgn="base" hangingPunct="0">
              <a:spcBef>
                <a:spcPct val="0"/>
              </a:spcBef>
              <a:spcAft>
                <a:spcPct val="0"/>
              </a:spcAft>
              <a:defRPr sz="4000">
                <a:solidFill>
                  <a:schemeClr val="tx1"/>
                </a:solidFill>
                <a:latin typeface="Times" charset="0"/>
                <a:ea typeface="ＭＳ Ｐゴシック" charset="0"/>
              </a:defRPr>
            </a:lvl9pPr>
          </a:lstStyle>
          <a:p>
            <a:pPr algn="ctr" defTabSz="914400" eaLnBrk="0" fontAlgn="base" hangingPunct="0">
              <a:lnSpc>
                <a:spcPct val="90000"/>
              </a:lnSpc>
              <a:spcBef>
                <a:spcPct val="0"/>
              </a:spcBef>
              <a:spcAft>
                <a:spcPct val="0"/>
              </a:spcAft>
            </a:pPr>
            <a:r>
              <a:rPr kumimoji="1" lang="en-US" sz="2800" dirty="0" smtClean="0">
                <a:solidFill>
                  <a:srgbClr val="000000"/>
                </a:solidFill>
                <a:latin typeface="Techno" charset="0"/>
              </a:rPr>
              <a:t>New Testament </a:t>
            </a:r>
          </a:p>
          <a:p>
            <a:pPr algn="ctr" defTabSz="914400" eaLnBrk="0" fontAlgn="base" hangingPunct="0">
              <a:lnSpc>
                <a:spcPct val="90000"/>
              </a:lnSpc>
              <a:spcBef>
                <a:spcPct val="0"/>
              </a:spcBef>
              <a:spcAft>
                <a:spcPct val="0"/>
              </a:spcAft>
            </a:pPr>
            <a:r>
              <a:rPr kumimoji="1" lang="en-US" sz="2800" dirty="0" err="1" smtClean="0">
                <a:solidFill>
                  <a:srgbClr val="000000"/>
                </a:solidFill>
                <a:latin typeface="Techno" charset="0"/>
              </a:rPr>
              <a:t>christocentric</a:t>
            </a:r>
            <a:r>
              <a:rPr kumimoji="1" lang="en-US" sz="2800" dirty="0" smtClean="0">
                <a:solidFill>
                  <a:srgbClr val="000000"/>
                </a:solidFill>
                <a:latin typeface="Techno" charset="0"/>
              </a:rPr>
              <a:t> lens</a:t>
            </a:r>
            <a:endParaRPr kumimoji="1" lang="en-US" sz="4400" dirty="0" smtClean="0">
              <a:solidFill>
                <a:srgbClr val="000000"/>
              </a:solidFill>
              <a:latin typeface="Techno" charset="0"/>
            </a:endParaRPr>
          </a:p>
        </p:txBody>
      </p:sp>
      <p:sp>
        <p:nvSpPr>
          <p:cNvPr id="422928" name="Text Box 16"/>
          <p:cNvSpPr txBox="1">
            <a:spLocks noChangeArrowheads="1"/>
          </p:cNvSpPr>
          <p:nvPr/>
        </p:nvSpPr>
        <p:spPr bwMode="auto">
          <a:xfrm>
            <a:off x="6464549" y="2743200"/>
            <a:ext cx="2410916" cy="1107996"/>
          </a:xfrm>
          <a:prstGeom prst="rect">
            <a:avLst/>
          </a:prstGeom>
          <a:noFill/>
          <a:ln w="9525">
            <a:noFill/>
            <a:miter lim="800000"/>
            <a:headEnd/>
            <a:tailEnd/>
          </a:ln>
          <a:effectLst>
            <a:outerShdw blurRad="63500" dist="38099" dir="2700000" algn="ctr" rotWithShape="0">
              <a:schemeClr val="tx1">
                <a:alpha val="74998"/>
              </a:schemeClr>
            </a:outerShdw>
          </a:effectLst>
        </p:spPr>
        <p:txBody>
          <a:bodyPr wrap="none" lIns="0" tIns="0" rIns="0" bIns="0">
            <a:spAutoFit/>
          </a:bodyPr>
          <a:lstStyle>
            <a:lvl1pPr>
              <a:tabLst>
                <a:tab pos="0" algn="l"/>
                <a:tab pos="914400" algn="l"/>
                <a:tab pos="1828800" algn="l"/>
              </a:tabLst>
              <a:defRPr sz="4000">
                <a:solidFill>
                  <a:schemeClr val="tx1"/>
                </a:solidFill>
                <a:latin typeface="Times" charset="0"/>
                <a:ea typeface="ＭＳ Ｐゴシック" charset="0"/>
                <a:cs typeface="ＭＳ Ｐゴシック" charset="0"/>
              </a:defRPr>
            </a:lvl1pPr>
            <a:lvl2pPr marL="37931725" indent="-37474525">
              <a:tabLst>
                <a:tab pos="0" algn="l"/>
                <a:tab pos="914400" algn="l"/>
                <a:tab pos="1828800" algn="l"/>
              </a:tabLst>
              <a:defRPr sz="4000">
                <a:solidFill>
                  <a:schemeClr val="tx1"/>
                </a:solidFill>
                <a:latin typeface="Times" charset="0"/>
                <a:ea typeface="ＭＳ Ｐゴシック" charset="0"/>
              </a:defRPr>
            </a:lvl2pPr>
            <a:lvl3pPr>
              <a:tabLst>
                <a:tab pos="0" algn="l"/>
                <a:tab pos="914400" algn="l"/>
                <a:tab pos="1828800" algn="l"/>
              </a:tabLst>
              <a:defRPr sz="4000">
                <a:solidFill>
                  <a:schemeClr val="tx1"/>
                </a:solidFill>
                <a:latin typeface="Times" charset="0"/>
                <a:ea typeface="ＭＳ Ｐゴシック" charset="0"/>
              </a:defRPr>
            </a:lvl3pPr>
            <a:lvl4pPr>
              <a:tabLst>
                <a:tab pos="0" algn="l"/>
                <a:tab pos="914400" algn="l"/>
                <a:tab pos="1828800" algn="l"/>
              </a:tabLst>
              <a:defRPr sz="4000">
                <a:solidFill>
                  <a:schemeClr val="tx1"/>
                </a:solidFill>
                <a:latin typeface="Times" charset="0"/>
                <a:ea typeface="ＭＳ Ｐゴシック" charset="0"/>
              </a:defRPr>
            </a:lvl4pPr>
            <a:lvl5pPr>
              <a:tabLst>
                <a:tab pos="0" algn="l"/>
                <a:tab pos="914400" algn="l"/>
                <a:tab pos="1828800" algn="l"/>
              </a:tabLst>
              <a:defRPr sz="4000">
                <a:solidFill>
                  <a:schemeClr val="tx1"/>
                </a:solidFill>
                <a:latin typeface="Times" charset="0"/>
                <a:ea typeface="ＭＳ Ｐゴシック" charset="0"/>
              </a:defRPr>
            </a:lvl5pPr>
            <a:lvl6pPr marL="4572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6pPr>
            <a:lvl7pPr marL="9144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7pPr>
            <a:lvl8pPr marL="13716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8pPr>
            <a:lvl9pPr marL="1828800" eaLnBrk="0" fontAlgn="base" hangingPunct="0">
              <a:spcBef>
                <a:spcPct val="0"/>
              </a:spcBef>
              <a:spcAft>
                <a:spcPct val="0"/>
              </a:spcAft>
              <a:tabLst>
                <a:tab pos="0" algn="l"/>
                <a:tab pos="914400" algn="l"/>
                <a:tab pos="1828800" algn="l"/>
              </a:tabLst>
              <a:defRPr sz="4000">
                <a:solidFill>
                  <a:schemeClr val="tx1"/>
                </a:solidFill>
                <a:latin typeface="Times" charset="0"/>
                <a:ea typeface="ＭＳ Ｐゴシック" charset="0"/>
              </a:defRPr>
            </a:lvl9pPr>
          </a:lstStyle>
          <a:p>
            <a:pPr algn="ctr" defTabSz="914400" fontAlgn="base">
              <a:lnSpc>
                <a:spcPts val="4300"/>
              </a:lnSpc>
              <a:spcBef>
                <a:spcPct val="0"/>
              </a:spcBef>
              <a:spcAft>
                <a:spcPct val="0"/>
              </a:spcAft>
              <a:defRPr/>
            </a:pPr>
            <a:r>
              <a:rPr lang="en-US" sz="3600" dirty="0" smtClean="0">
                <a:solidFill>
                  <a:srgbClr val="FFE517"/>
                </a:solidFill>
                <a:effectLst>
                  <a:glow rad="101600">
                    <a:srgbClr val="000000">
                      <a:alpha val="75000"/>
                    </a:srgbClr>
                  </a:glow>
                </a:effectLst>
                <a:latin typeface="Techno" charset="0"/>
              </a:rPr>
              <a:t>Spiritual/</a:t>
            </a:r>
          </a:p>
          <a:p>
            <a:pPr algn="ctr" defTabSz="914400" fontAlgn="base">
              <a:lnSpc>
                <a:spcPts val="4300"/>
              </a:lnSpc>
              <a:spcBef>
                <a:spcPct val="0"/>
              </a:spcBef>
              <a:spcAft>
                <a:spcPct val="0"/>
              </a:spcAft>
              <a:defRPr/>
            </a:pPr>
            <a:r>
              <a:rPr lang="en-US" sz="3600" dirty="0" err="1" smtClean="0">
                <a:solidFill>
                  <a:srgbClr val="FFE517"/>
                </a:solidFill>
                <a:effectLst>
                  <a:glow rad="101600">
                    <a:srgbClr val="000000">
                      <a:alpha val="75000"/>
                    </a:srgbClr>
                  </a:glow>
                </a:effectLst>
                <a:latin typeface="Techno" charset="0"/>
              </a:rPr>
              <a:t>Soterological</a:t>
            </a:r>
            <a:endParaRPr lang="en-US" sz="3600" dirty="0" smtClean="0">
              <a:solidFill>
                <a:srgbClr val="FFE517"/>
              </a:solidFill>
              <a:effectLst>
                <a:glow rad="101600">
                  <a:srgbClr val="000000">
                    <a:alpha val="75000"/>
                  </a:srgbClr>
                </a:glow>
              </a:effectLst>
              <a:latin typeface="Techno" charset="0"/>
            </a:endParaRPr>
          </a:p>
        </p:txBody>
      </p:sp>
      <p:sp>
        <p:nvSpPr>
          <p:cNvPr id="14" name="Text Box 13"/>
          <p:cNvSpPr txBox="1">
            <a:spLocks noChangeArrowheads="1"/>
          </p:cNvSpPr>
          <p:nvPr/>
        </p:nvSpPr>
        <p:spPr bwMode="auto">
          <a:xfrm>
            <a:off x="1790949" y="5405388"/>
            <a:ext cx="5892800" cy="226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000">
                <a:solidFill>
                  <a:schemeClr val="tx1"/>
                </a:solidFill>
                <a:latin typeface="Times" charset="0"/>
                <a:ea typeface="ＭＳ Ｐゴシック" charset="0"/>
                <a:cs typeface="ＭＳ Ｐゴシック" charset="0"/>
              </a:defRPr>
            </a:lvl1pPr>
            <a:lvl2pPr marL="742950" indent="-285750">
              <a:defRPr sz="4000">
                <a:solidFill>
                  <a:schemeClr val="tx1"/>
                </a:solidFill>
                <a:latin typeface="Times" charset="0"/>
                <a:ea typeface="ＭＳ Ｐゴシック" charset="0"/>
              </a:defRPr>
            </a:lvl2pPr>
            <a:lvl3pPr marL="1143000" indent="-228600">
              <a:defRPr sz="4000">
                <a:solidFill>
                  <a:schemeClr val="tx1"/>
                </a:solidFill>
                <a:latin typeface="Times" charset="0"/>
                <a:ea typeface="ＭＳ Ｐゴシック" charset="0"/>
              </a:defRPr>
            </a:lvl3pPr>
            <a:lvl4pPr marL="1600200" indent="-228600">
              <a:defRPr sz="4000">
                <a:solidFill>
                  <a:schemeClr val="tx1"/>
                </a:solidFill>
                <a:latin typeface="Times" charset="0"/>
                <a:ea typeface="ＭＳ Ｐゴシック" charset="0"/>
              </a:defRPr>
            </a:lvl4pPr>
            <a:lvl5pPr marL="2057400" indent="-228600">
              <a:defRPr sz="4000">
                <a:solidFill>
                  <a:schemeClr val="tx1"/>
                </a:solidFill>
                <a:latin typeface="Times" charset="0"/>
                <a:ea typeface="ＭＳ Ｐゴシック" charset="0"/>
              </a:defRPr>
            </a:lvl5pPr>
            <a:lvl6pPr marL="2514600" indent="-228600" eaLnBrk="0" fontAlgn="base" hangingPunct="0">
              <a:spcBef>
                <a:spcPct val="0"/>
              </a:spcBef>
              <a:spcAft>
                <a:spcPct val="0"/>
              </a:spcAft>
              <a:defRPr sz="4000">
                <a:solidFill>
                  <a:schemeClr val="tx1"/>
                </a:solidFill>
                <a:latin typeface="Times" charset="0"/>
                <a:ea typeface="ＭＳ Ｐゴシック" charset="0"/>
              </a:defRPr>
            </a:lvl6pPr>
            <a:lvl7pPr marL="2971800" indent="-228600" eaLnBrk="0" fontAlgn="base" hangingPunct="0">
              <a:spcBef>
                <a:spcPct val="0"/>
              </a:spcBef>
              <a:spcAft>
                <a:spcPct val="0"/>
              </a:spcAft>
              <a:defRPr sz="4000">
                <a:solidFill>
                  <a:schemeClr val="tx1"/>
                </a:solidFill>
                <a:latin typeface="Times" charset="0"/>
                <a:ea typeface="ＭＳ Ｐゴシック" charset="0"/>
              </a:defRPr>
            </a:lvl7pPr>
            <a:lvl8pPr marL="3429000" indent="-228600" eaLnBrk="0" fontAlgn="base" hangingPunct="0">
              <a:spcBef>
                <a:spcPct val="0"/>
              </a:spcBef>
              <a:spcAft>
                <a:spcPct val="0"/>
              </a:spcAft>
              <a:defRPr sz="4000">
                <a:solidFill>
                  <a:schemeClr val="tx1"/>
                </a:solidFill>
                <a:latin typeface="Times" charset="0"/>
                <a:ea typeface="ＭＳ Ｐゴシック" charset="0"/>
              </a:defRPr>
            </a:lvl8pPr>
            <a:lvl9pPr marL="3886200" indent="-228600" eaLnBrk="0" fontAlgn="base" hangingPunct="0">
              <a:spcBef>
                <a:spcPct val="0"/>
              </a:spcBef>
              <a:spcAft>
                <a:spcPct val="0"/>
              </a:spcAft>
              <a:defRPr sz="4000">
                <a:solidFill>
                  <a:schemeClr val="tx1"/>
                </a:solidFill>
                <a:latin typeface="Times" charset="0"/>
                <a:ea typeface="ＭＳ Ｐゴシック" charset="0"/>
              </a:defRPr>
            </a:lvl9pPr>
          </a:lstStyle>
          <a:p>
            <a:pPr algn="ctr" defTabSz="914400" eaLnBrk="0" fontAlgn="base" hangingPunct="0">
              <a:lnSpc>
                <a:spcPct val="90000"/>
              </a:lnSpc>
              <a:spcBef>
                <a:spcPct val="0"/>
              </a:spcBef>
              <a:spcAft>
                <a:spcPct val="0"/>
              </a:spcAft>
            </a:pPr>
            <a:r>
              <a:rPr kumimoji="1" lang="en-US" sz="2800" dirty="0" smtClean="0">
                <a:solidFill>
                  <a:srgbClr val="000000"/>
                </a:solidFill>
                <a:latin typeface="Techno" charset="0"/>
              </a:rPr>
              <a:t>Transforms and Reinterprets</a:t>
            </a:r>
          </a:p>
          <a:p>
            <a:pPr algn="ctr" defTabSz="914400" eaLnBrk="0" fontAlgn="base" hangingPunct="0">
              <a:lnSpc>
                <a:spcPct val="90000"/>
              </a:lnSpc>
              <a:spcBef>
                <a:spcPct val="0"/>
              </a:spcBef>
              <a:spcAft>
                <a:spcPct val="0"/>
              </a:spcAft>
            </a:pPr>
            <a:r>
              <a:rPr kumimoji="1" lang="en-US" sz="2800" dirty="0" smtClean="0">
                <a:solidFill>
                  <a:srgbClr val="000000"/>
                </a:solidFill>
                <a:latin typeface="Techno" charset="0"/>
              </a:rPr>
              <a:t>OT promises to national Israel </a:t>
            </a:r>
          </a:p>
          <a:p>
            <a:pPr algn="ctr" defTabSz="914400" eaLnBrk="0" fontAlgn="base" hangingPunct="0">
              <a:lnSpc>
                <a:spcPct val="90000"/>
              </a:lnSpc>
              <a:spcBef>
                <a:spcPct val="0"/>
              </a:spcBef>
              <a:spcAft>
                <a:spcPct val="0"/>
              </a:spcAft>
            </a:pPr>
            <a:r>
              <a:rPr kumimoji="1" lang="en-US" sz="2800" dirty="0" smtClean="0">
                <a:solidFill>
                  <a:srgbClr val="000000"/>
                </a:solidFill>
                <a:latin typeface="Techno" charset="0"/>
              </a:rPr>
              <a:t>Redefines under New Covenant</a:t>
            </a:r>
          </a:p>
          <a:p>
            <a:pPr algn="ctr" defTabSz="914400" eaLnBrk="0" fontAlgn="base" hangingPunct="0">
              <a:lnSpc>
                <a:spcPct val="90000"/>
              </a:lnSpc>
              <a:spcBef>
                <a:spcPct val="0"/>
              </a:spcBef>
              <a:spcAft>
                <a:spcPct val="0"/>
              </a:spcAft>
            </a:pPr>
            <a:endParaRPr kumimoji="1" lang="en-US" sz="2800" dirty="0" smtClean="0">
              <a:solidFill>
                <a:srgbClr val="000000"/>
              </a:solidFill>
              <a:latin typeface="Techno" charset="0"/>
            </a:endParaRPr>
          </a:p>
          <a:p>
            <a:pPr algn="ctr" defTabSz="914400" eaLnBrk="0" fontAlgn="base" hangingPunct="0">
              <a:lnSpc>
                <a:spcPct val="90000"/>
              </a:lnSpc>
              <a:spcBef>
                <a:spcPct val="0"/>
              </a:spcBef>
              <a:spcAft>
                <a:spcPct val="0"/>
              </a:spcAft>
            </a:pPr>
            <a:endParaRPr kumimoji="1" lang="en-US" sz="4400" dirty="0" smtClean="0">
              <a:solidFill>
                <a:srgbClr val="000000"/>
              </a:solidFill>
              <a:latin typeface="Techno" charset="0"/>
            </a:endParaRPr>
          </a:p>
        </p:txBody>
      </p:sp>
      <p:sp>
        <p:nvSpPr>
          <p:cNvPr id="2" name="TextBox 1"/>
          <p:cNvSpPr txBox="1"/>
          <p:nvPr/>
        </p:nvSpPr>
        <p:spPr>
          <a:xfrm>
            <a:off x="480465" y="3422650"/>
            <a:ext cx="364202" cy="2908489"/>
          </a:xfrm>
          <a:prstGeom prst="rect">
            <a:avLst/>
          </a:prstGeom>
          <a:noFill/>
        </p:spPr>
        <p:txBody>
          <a:bodyPr wrap="none" rtlCol="0">
            <a:spAutoFit/>
          </a:bodyPr>
          <a:lstStyle/>
          <a:p>
            <a:pPr>
              <a:lnSpc>
                <a:spcPct val="70000"/>
              </a:lnSpc>
            </a:pPr>
            <a:r>
              <a:rPr lang="en-US" sz="2000" b="1" dirty="0" smtClean="0">
                <a:solidFill>
                  <a:schemeClr val="bg1"/>
                </a:solidFill>
                <a:latin typeface="Abadi MT Condensed Extra Bold"/>
                <a:cs typeface="Abadi MT Condensed Extra Bold"/>
              </a:rPr>
              <a:t>O</a:t>
            </a:r>
          </a:p>
          <a:p>
            <a:pPr>
              <a:lnSpc>
                <a:spcPct val="70000"/>
              </a:lnSpc>
            </a:pPr>
            <a:r>
              <a:rPr lang="en-US" sz="2000" b="1" dirty="0" smtClean="0">
                <a:solidFill>
                  <a:schemeClr val="bg1"/>
                </a:solidFill>
                <a:latin typeface="Abadi MT Condensed Extra Bold"/>
                <a:cs typeface="Abadi MT Condensed Extra Bold"/>
              </a:rPr>
              <a:t>L</a:t>
            </a:r>
          </a:p>
          <a:p>
            <a:pPr>
              <a:lnSpc>
                <a:spcPct val="70000"/>
              </a:lnSpc>
            </a:pPr>
            <a:r>
              <a:rPr lang="en-US" sz="2000" b="1" dirty="0" smtClean="0">
                <a:solidFill>
                  <a:schemeClr val="bg1"/>
                </a:solidFill>
                <a:latin typeface="Abadi MT Condensed Extra Bold"/>
                <a:cs typeface="Abadi MT Condensed Extra Bold"/>
              </a:rPr>
              <a:t>D </a:t>
            </a:r>
          </a:p>
          <a:p>
            <a:pPr>
              <a:lnSpc>
                <a:spcPct val="70000"/>
              </a:lnSpc>
            </a:pPr>
            <a:endParaRPr lang="en-US" sz="2000" b="1" dirty="0">
              <a:solidFill>
                <a:schemeClr val="bg1"/>
              </a:solidFill>
              <a:latin typeface="Abadi MT Condensed Extra Bold"/>
              <a:cs typeface="Abadi MT Condensed Extra Bold"/>
            </a:endParaRPr>
          </a:p>
          <a:p>
            <a:pPr>
              <a:lnSpc>
                <a:spcPct val="70000"/>
              </a:lnSpc>
            </a:pPr>
            <a:r>
              <a:rPr lang="en-US" sz="2000" b="1" dirty="0" smtClean="0">
                <a:solidFill>
                  <a:schemeClr val="bg1"/>
                </a:solidFill>
                <a:latin typeface="Abadi MT Condensed Extra Bold"/>
                <a:cs typeface="Abadi MT Condensed Extra Bold"/>
              </a:rPr>
              <a:t>T</a:t>
            </a:r>
          </a:p>
          <a:p>
            <a:pPr>
              <a:lnSpc>
                <a:spcPct val="70000"/>
              </a:lnSpc>
            </a:pPr>
            <a:r>
              <a:rPr lang="en-US" sz="2000" b="1" dirty="0" smtClean="0">
                <a:solidFill>
                  <a:schemeClr val="bg1"/>
                </a:solidFill>
                <a:latin typeface="Abadi MT Condensed Extra Bold"/>
                <a:cs typeface="Abadi MT Condensed Extra Bold"/>
              </a:rPr>
              <a:t>E</a:t>
            </a:r>
          </a:p>
          <a:p>
            <a:pPr>
              <a:lnSpc>
                <a:spcPct val="70000"/>
              </a:lnSpc>
            </a:pPr>
            <a:r>
              <a:rPr lang="en-US" sz="2000" b="1" dirty="0" smtClean="0">
                <a:solidFill>
                  <a:schemeClr val="bg1"/>
                </a:solidFill>
                <a:latin typeface="Abadi MT Condensed Extra Bold"/>
                <a:cs typeface="Abadi MT Condensed Extra Bold"/>
              </a:rPr>
              <a:t>S</a:t>
            </a:r>
          </a:p>
          <a:p>
            <a:pPr>
              <a:lnSpc>
                <a:spcPct val="70000"/>
              </a:lnSpc>
            </a:pPr>
            <a:r>
              <a:rPr lang="en-US" sz="2000" b="1" dirty="0" smtClean="0">
                <a:solidFill>
                  <a:schemeClr val="bg1"/>
                </a:solidFill>
                <a:latin typeface="Abadi MT Condensed Extra Bold"/>
                <a:cs typeface="Abadi MT Condensed Extra Bold"/>
              </a:rPr>
              <a:t>T</a:t>
            </a:r>
          </a:p>
          <a:p>
            <a:pPr>
              <a:lnSpc>
                <a:spcPct val="70000"/>
              </a:lnSpc>
            </a:pPr>
            <a:r>
              <a:rPr lang="en-US" sz="2000" b="1" dirty="0" smtClean="0">
                <a:solidFill>
                  <a:schemeClr val="bg1"/>
                </a:solidFill>
                <a:latin typeface="Abadi MT Condensed Extra Bold"/>
                <a:cs typeface="Abadi MT Condensed Extra Bold"/>
              </a:rPr>
              <a:t>A</a:t>
            </a:r>
          </a:p>
          <a:p>
            <a:pPr>
              <a:lnSpc>
                <a:spcPct val="70000"/>
              </a:lnSpc>
            </a:pPr>
            <a:r>
              <a:rPr lang="en-US" sz="2000" b="1" dirty="0" smtClean="0">
                <a:solidFill>
                  <a:schemeClr val="bg1"/>
                </a:solidFill>
                <a:latin typeface="Abadi MT Condensed Extra Bold"/>
                <a:cs typeface="Abadi MT Condensed Extra Bold"/>
              </a:rPr>
              <a:t>M</a:t>
            </a:r>
          </a:p>
          <a:p>
            <a:pPr>
              <a:lnSpc>
                <a:spcPct val="70000"/>
              </a:lnSpc>
            </a:pPr>
            <a:r>
              <a:rPr lang="en-US" sz="2000" b="1" dirty="0" smtClean="0">
                <a:solidFill>
                  <a:schemeClr val="bg1"/>
                </a:solidFill>
                <a:latin typeface="Abadi MT Condensed Extra Bold"/>
                <a:cs typeface="Abadi MT Condensed Extra Bold"/>
              </a:rPr>
              <a:t>E</a:t>
            </a:r>
          </a:p>
          <a:p>
            <a:pPr>
              <a:lnSpc>
                <a:spcPct val="70000"/>
              </a:lnSpc>
            </a:pPr>
            <a:r>
              <a:rPr lang="en-US" sz="2000" b="1" dirty="0" smtClean="0">
                <a:solidFill>
                  <a:schemeClr val="bg1"/>
                </a:solidFill>
                <a:latin typeface="Abadi MT Condensed Extra Bold"/>
                <a:cs typeface="Abadi MT Condensed Extra Bold"/>
              </a:rPr>
              <a:t>N</a:t>
            </a:r>
          </a:p>
          <a:p>
            <a:pPr>
              <a:lnSpc>
                <a:spcPct val="70000"/>
              </a:lnSpc>
            </a:pPr>
            <a:r>
              <a:rPr lang="en-US" sz="2000" b="1" dirty="0" smtClean="0">
                <a:solidFill>
                  <a:schemeClr val="bg1"/>
                </a:solidFill>
                <a:latin typeface="Abadi MT Condensed Extra Bold"/>
                <a:cs typeface="Abadi MT Condensed Extra Bold"/>
              </a:rPr>
              <a:t>T</a:t>
            </a:r>
            <a:endParaRPr lang="en-US" sz="2000" b="1" dirty="0">
              <a:solidFill>
                <a:schemeClr val="bg1"/>
              </a:solidFill>
              <a:latin typeface="Abadi MT Condensed Extra Bold"/>
              <a:cs typeface="Abadi MT Condensed Extra Bold"/>
            </a:endParaRPr>
          </a:p>
        </p:txBody>
      </p:sp>
    </p:spTree>
    <p:extLst>
      <p:ext uri="{BB962C8B-B14F-4D97-AF65-F5344CB8AC3E}">
        <p14:creationId xmlns:p14="http://schemas.microsoft.com/office/powerpoint/2010/main" val="233137232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22924"/>
                                        </p:tgtEl>
                                        <p:attrNameLst>
                                          <p:attrName>style.visibility</p:attrName>
                                        </p:attrNameLst>
                                      </p:cBhvr>
                                      <p:to>
                                        <p:strVal val="visible"/>
                                      </p:to>
                                    </p:set>
                                    <p:animEffect transition="in" filter="dissolve">
                                      <p:cBhvr>
                                        <p:cTn id="7" dur="500"/>
                                        <p:tgtEl>
                                          <p:spTgt spid="422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22928"/>
                                        </p:tgtEl>
                                        <p:attrNameLst>
                                          <p:attrName>style.visibility</p:attrName>
                                        </p:attrNameLst>
                                      </p:cBhvr>
                                      <p:to>
                                        <p:strVal val="visible"/>
                                      </p:to>
                                    </p:set>
                                    <p:animEffect transition="in" filter="box(out)">
                                      <p:cBhvr>
                                        <p:cTn id="12" dur="500"/>
                                        <p:tgtEl>
                                          <p:spTgt spid="422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Picture 8" descr="http://www.bookhills.com/images/Whose-Promised-Land-0801064414-L.jpg"/>
          <p:cNvPicPr>
            <a:picLocks noChangeAspect="1" noChangeArrowheads="1"/>
          </p:cNvPicPr>
          <p:nvPr/>
        </p:nvPicPr>
        <p:blipFill rotWithShape="1">
          <a:blip r:embed="rId2">
            <a:extLst>
              <a:ext uri="{28A0092B-C50C-407E-A947-70E740481C1C}">
                <a14:useLocalDpi xmlns:a14="http://schemas.microsoft.com/office/drawing/2010/main" val="0"/>
              </a:ext>
            </a:extLst>
          </a:blip>
          <a:srcRect l="1867" r="834"/>
          <a:stretch/>
        </p:blipFill>
        <p:spPr bwMode="auto">
          <a:xfrm>
            <a:off x="0" y="0"/>
            <a:ext cx="4499992"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3"/>
          <p:cNvSpPr>
            <a:spLocks noGrp="1"/>
          </p:cNvSpPr>
          <p:nvPr>
            <p:ph sz="half" idx="2"/>
          </p:nvPr>
        </p:nvSpPr>
        <p:spPr>
          <a:xfrm>
            <a:off x="4529011" y="0"/>
            <a:ext cx="4475944" cy="7046640"/>
          </a:xfrm>
        </p:spPr>
        <p:txBody>
          <a:bodyPr>
            <a:noAutofit/>
          </a:bodyPr>
          <a:lstStyle/>
          <a:p>
            <a:pPr marL="0" indent="0" algn="ctr">
              <a:buNone/>
            </a:pPr>
            <a:r>
              <a:rPr lang="en-US" sz="3200" b="1" dirty="0" smtClean="0"/>
              <a:t>The New Testament writers “ceased </a:t>
            </a:r>
            <a:r>
              <a:rPr lang="en-US" sz="3200" b="1" dirty="0"/>
              <a:t>to look forward to a literal </a:t>
            </a:r>
            <a:r>
              <a:rPr lang="en-US" sz="3200" b="1" dirty="0" err="1"/>
              <a:t>fulfilment</a:t>
            </a:r>
            <a:r>
              <a:rPr lang="en-US" sz="3200" b="1" dirty="0"/>
              <a:t> of Old Testament prophecies of a return to the land and a restored Jewish state. The one and only </a:t>
            </a:r>
            <a:r>
              <a:rPr lang="en-US" sz="3200" b="1" dirty="0" err="1"/>
              <a:t>fulfilment</a:t>
            </a:r>
            <a:r>
              <a:rPr lang="en-US" sz="3200" b="1" dirty="0"/>
              <a:t> of all the promises and prophecies was already there before their eyes in the person of </a:t>
            </a:r>
            <a:r>
              <a:rPr lang="en-US" sz="3200" b="1" dirty="0" smtClean="0"/>
              <a:t>Jesus.”</a:t>
            </a:r>
            <a:endParaRPr lang="en-GB" sz="3200" b="1" dirty="0"/>
          </a:p>
        </p:txBody>
      </p:sp>
    </p:spTree>
    <p:extLst>
      <p:ext uri="{BB962C8B-B14F-4D97-AF65-F5344CB8AC3E}">
        <p14:creationId xmlns:p14="http://schemas.microsoft.com/office/powerpoint/2010/main" val="2574925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4233044" y="0"/>
            <a:ext cx="4752528" cy="6858000"/>
          </a:xfrm>
        </p:spPr>
        <p:txBody>
          <a:bodyPr>
            <a:normAutofit fontScale="92500"/>
          </a:bodyPr>
          <a:lstStyle/>
          <a:p>
            <a:pPr marL="0">
              <a:spcBef>
                <a:spcPts val="0"/>
              </a:spcBef>
              <a:buNone/>
            </a:pPr>
            <a:endParaRPr lang="en-US" sz="3700" b="1" dirty="0" smtClean="0">
              <a:solidFill>
                <a:srgbClr val="FFFFFF"/>
              </a:solidFill>
            </a:endParaRPr>
          </a:p>
          <a:p>
            <a:pPr marL="0">
              <a:lnSpc>
                <a:spcPct val="90000"/>
              </a:lnSpc>
              <a:spcBef>
                <a:spcPts val="0"/>
              </a:spcBef>
              <a:buNone/>
            </a:pPr>
            <a:r>
              <a:rPr lang="en-US" sz="3700" b="1" dirty="0">
                <a:solidFill>
                  <a:srgbClr val="FFFFFF"/>
                </a:solidFill>
              </a:rPr>
              <a:t>“Jesus does not envision a restoration of Israel </a:t>
            </a:r>
            <a:r>
              <a:rPr lang="en-US" sz="3700" b="1" i="1" dirty="0">
                <a:solidFill>
                  <a:srgbClr val="FFFFFF"/>
                </a:solidFill>
              </a:rPr>
              <a:t>per se </a:t>
            </a:r>
            <a:r>
              <a:rPr lang="en-US" sz="3700" b="1" dirty="0">
                <a:solidFill>
                  <a:srgbClr val="FFFFFF"/>
                </a:solidFill>
              </a:rPr>
              <a:t>but instead sees himself as embracing the drama of Jerusalem within his own life … In some manner, the initial restoration of Israel has already begun inasmuch as Christ, the new Temple, the New Israel, has been resurrected.”</a:t>
            </a:r>
          </a:p>
          <a:p>
            <a:pPr marL="0">
              <a:spcBef>
                <a:spcPts val="0"/>
              </a:spcBef>
              <a:buNone/>
            </a:pPr>
            <a:endParaRPr lang="en-US" sz="3400" dirty="0" smtClean="0">
              <a:solidFill>
                <a:srgbClr val="FFFFFF"/>
              </a:solidFill>
            </a:endParaRPr>
          </a:p>
          <a:p>
            <a:pPr marL="0">
              <a:spcBef>
                <a:spcPts val="0"/>
              </a:spcBef>
              <a:buNone/>
            </a:pPr>
            <a:endParaRPr lang="en-US" sz="3400" dirty="0">
              <a:solidFill>
                <a:srgbClr val="FFFFFF"/>
              </a:solidFill>
            </a:endParaRPr>
          </a:p>
        </p:txBody>
      </p:sp>
      <p:pic>
        <p:nvPicPr>
          <p:cNvPr id="3" name="Content Placeholder 2"/>
          <p:cNvPicPr>
            <a:picLocks noGrp="1" noChangeAspect="1" noChangeArrowheads="1"/>
          </p:cNvPicPr>
          <p:nvPr>
            <p:ph sz="quarter" idx="4"/>
          </p:nvPr>
        </p:nvPicPr>
        <p:blipFill>
          <a:blip r:embed="rId2" cstate="print"/>
          <a:stretch>
            <a:fillRect/>
          </a:stretch>
        </p:blipFill>
        <p:spPr bwMode="auto">
          <a:xfrm>
            <a:off x="197925" y="165460"/>
            <a:ext cx="3768419" cy="5652628"/>
          </a:xfrm>
          <a:prstGeom prst="rect">
            <a:avLst/>
          </a:prstGeom>
          <a:noFill/>
          <a:ln w="9525">
            <a:noFill/>
            <a:miter lim="800000"/>
            <a:headEnd/>
            <a:tailEnd/>
          </a:ln>
        </p:spPr>
      </p:pic>
      <p:sp>
        <p:nvSpPr>
          <p:cNvPr id="2" name="TextBox 1"/>
          <p:cNvSpPr txBox="1"/>
          <p:nvPr/>
        </p:nvSpPr>
        <p:spPr>
          <a:xfrm>
            <a:off x="101785" y="6119718"/>
            <a:ext cx="4131259" cy="523220"/>
          </a:xfrm>
          <a:prstGeom prst="rect">
            <a:avLst/>
          </a:prstGeom>
          <a:noFill/>
        </p:spPr>
        <p:txBody>
          <a:bodyPr wrap="none" rtlCol="0">
            <a:spAutoFit/>
          </a:bodyPr>
          <a:lstStyle/>
          <a:p>
            <a:r>
              <a:rPr lang="en-US" sz="2800" dirty="0" smtClean="0">
                <a:solidFill>
                  <a:srgbClr val="FFE641"/>
                </a:solidFill>
              </a:rPr>
              <a:t>Gary Burge, </a:t>
            </a:r>
            <a:r>
              <a:rPr lang="en-US" sz="2400" dirty="0" smtClean="0">
                <a:solidFill>
                  <a:srgbClr val="FFE641"/>
                </a:solidFill>
              </a:rPr>
              <a:t>Wheaton College</a:t>
            </a:r>
            <a:endParaRPr lang="en-US" sz="2400" dirty="0">
              <a:solidFill>
                <a:srgbClr val="FFE641"/>
              </a:solidFill>
            </a:endParaRPr>
          </a:p>
        </p:txBody>
      </p:sp>
    </p:spTree>
    <p:extLst>
      <p:ext uri="{BB962C8B-B14F-4D97-AF65-F5344CB8AC3E}">
        <p14:creationId xmlns:p14="http://schemas.microsoft.com/office/powerpoint/2010/main" val="3587908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4533900" y="332656"/>
            <a:ext cx="4502596" cy="6264696"/>
          </a:xfrm>
        </p:spPr>
        <p:txBody>
          <a:bodyPr>
            <a:normAutofit/>
          </a:bodyPr>
          <a:lstStyle/>
          <a:p>
            <a:pPr marL="0">
              <a:spcBef>
                <a:spcPts val="0"/>
              </a:spcBef>
              <a:buNone/>
            </a:pPr>
            <a:endParaRPr lang="en-US" sz="1700" dirty="0">
              <a:solidFill>
                <a:srgbClr val="FFFFFF"/>
              </a:solidFill>
            </a:endParaRPr>
          </a:p>
          <a:p>
            <a:pPr marL="0">
              <a:lnSpc>
                <a:spcPct val="90000"/>
              </a:lnSpc>
              <a:spcBef>
                <a:spcPts val="0"/>
              </a:spcBef>
              <a:buNone/>
            </a:pPr>
            <a:r>
              <a:rPr lang="en-US" sz="3200" dirty="0" smtClean="0">
                <a:solidFill>
                  <a:srgbClr val="FFFFFF"/>
                </a:solidFill>
              </a:rPr>
              <a:t>“</a:t>
            </a:r>
            <a:r>
              <a:rPr lang="en-US" sz="3200" b="1" dirty="0" smtClean="0">
                <a:solidFill>
                  <a:srgbClr val="FFFFFF"/>
                </a:solidFill>
              </a:rPr>
              <a:t>This (Gal. 6:16) is perhaps the apostle’s most stark example of universalizing the new identity of the people of God. The apostle is </a:t>
            </a:r>
            <a:r>
              <a:rPr lang="en-US" sz="3200" b="1" dirty="0" smtClean="0">
                <a:solidFill>
                  <a:srgbClr val="FFF196"/>
                </a:solidFill>
              </a:rPr>
              <a:t>redrawing</a:t>
            </a:r>
            <a:r>
              <a:rPr lang="en-US" sz="3200" b="1" dirty="0" smtClean="0">
                <a:solidFill>
                  <a:srgbClr val="FFFFFF"/>
                </a:solidFill>
              </a:rPr>
              <a:t> the definitions for self-identity … And with this </a:t>
            </a:r>
            <a:r>
              <a:rPr lang="en-US" sz="3200" b="1" dirty="0" smtClean="0">
                <a:solidFill>
                  <a:srgbClr val="FFF196"/>
                </a:solidFill>
              </a:rPr>
              <a:t>redefinition</a:t>
            </a:r>
            <a:r>
              <a:rPr lang="en-US" sz="3200" b="1" dirty="0" smtClean="0">
                <a:solidFill>
                  <a:srgbClr val="FFFFFF"/>
                </a:solidFill>
              </a:rPr>
              <a:t> comes a </a:t>
            </a:r>
            <a:r>
              <a:rPr lang="en-US" sz="3200" b="1" dirty="0" smtClean="0">
                <a:solidFill>
                  <a:srgbClr val="FFF196"/>
                </a:solidFill>
              </a:rPr>
              <a:t>realignment</a:t>
            </a:r>
            <a:r>
              <a:rPr lang="en-US" sz="3200" b="1" dirty="0" smtClean="0">
                <a:solidFill>
                  <a:srgbClr val="FFFFFF"/>
                </a:solidFill>
              </a:rPr>
              <a:t> of the privileges that come with all identities.”</a:t>
            </a:r>
          </a:p>
          <a:p>
            <a:pPr marL="0">
              <a:spcBef>
                <a:spcPts val="0"/>
              </a:spcBef>
              <a:buNone/>
            </a:pPr>
            <a:endParaRPr lang="en-US" sz="3400" dirty="0">
              <a:solidFill>
                <a:srgbClr val="FFFFFF"/>
              </a:solidFill>
            </a:endParaRPr>
          </a:p>
        </p:txBody>
      </p:sp>
      <p:pic>
        <p:nvPicPr>
          <p:cNvPr id="7" name="Content Placeholder 2"/>
          <p:cNvPicPr>
            <a:picLocks noGrp="1" noChangeAspect="1" noChangeArrowheads="1"/>
          </p:cNvPicPr>
          <p:nvPr>
            <p:ph sz="quarter" idx="4"/>
          </p:nvPr>
        </p:nvPicPr>
        <p:blipFill>
          <a:blip r:embed="rId2" cstate="print"/>
          <a:stretch>
            <a:fillRect/>
          </a:stretch>
        </p:blipFill>
        <p:spPr bwMode="auto">
          <a:xfrm>
            <a:off x="197925" y="165460"/>
            <a:ext cx="3768419" cy="5652628"/>
          </a:xfrm>
          <a:prstGeom prst="rect">
            <a:avLst/>
          </a:prstGeom>
          <a:noFill/>
          <a:ln w="9525">
            <a:noFill/>
            <a:miter lim="800000"/>
            <a:headEnd/>
            <a:tailEnd/>
          </a:ln>
        </p:spPr>
      </p:pic>
      <p:sp>
        <p:nvSpPr>
          <p:cNvPr id="8" name="TextBox 7"/>
          <p:cNvSpPr txBox="1"/>
          <p:nvPr/>
        </p:nvSpPr>
        <p:spPr>
          <a:xfrm>
            <a:off x="101785" y="6119718"/>
            <a:ext cx="4131259" cy="523220"/>
          </a:xfrm>
          <a:prstGeom prst="rect">
            <a:avLst/>
          </a:prstGeom>
          <a:noFill/>
        </p:spPr>
        <p:txBody>
          <a:bodyPr wrap="none" rtlCol="0">
            <a:spAutoFit/>
          </a:bodyPr>
          <a:lstStyle/>
          <a:p>
            <a:r>
              <a:rPr lang="en-US" sz="2800" dirty="0" smtClean="0">
                <a:solidFill>
                  <a:srgbClr val="FFE641"/>
                </a:solidFill>
              </a:rPr>
              <a:t>Gary Burge, </a:t>
            </a:r>
            <a:r>
              <a:rPr lang="en-US" sz="2400" dirty="0" smtClean="0">
                <a:solidFill>
                  <a:srgbClr val="FFE641"/>
                </a:solidFill>
              </a:rPr>
              <a:t>Wheaton College</a:t>
            </a:r>
            <a:endParaRPr lang="en-US" sz="2400" dirty="0">
              <a:solidFill>
                <a:srgbClr val="FFE641"/>
              </a:solidFill>
            </a:endParaRPr>
          </a:p>
        </p:txBody>
      </p:sp>
    </p:spTree>
    <p:extLst>
      <p:ext uri="{BB962C8B-B14F-4D97-AF65-F5344CB8AC3E}">
        <p14:creationId xmlns:p14="http://schemas.microsoft.com/office/powerpoint/2010/main" val="2343338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4140200" y="43981"/>
            <a:ext cx="5003800" cy="6787755"/>
          </a:xfrm>
          <a:prstGeom prst="rect">
            <a:avLst/>
          </a:prstGeom>
        </p:spPr>
        <p:txBody>
          <a:bodyPr wrap="square">
            <a:spAutoFit/>
          </a:bodyPr>
          <a:lstStyle/>
          <a:p>
            <a:pPr>
              <a:lnSpc>
                <a:spcPct val="90000"/>
              </a:lnSpc>
            </a:pPr>
            <a:r>
              <a:rPr lang="en-US" sz="2300" b="1" dirty="0" smtClean="0">
                <a:solidFill>
                  <a:schemeClr val="bg1"/>
                </a:solidFill>
                <a:latin typeface="Arial Narrow"/>
                <a:cs typeface="Arial Narrow"/>
              </a:rPr>
              <a:t>“At </a:t>
            </a:r>
            <a:r>
              <a:rPr lang="en-US" sz="2300" b="1" dirty="0">
                <a:solidFill>
                  <a:schemeClr val="bg1"/>
                </a:solidFill>
                <a:latin typeface="Arial Narrow"/>
                <a:cs typeface="Arial Narrow"/>
              </a:rPr>
              <a:t>no point do the earliest Christians view the Holy Land as a locus of divine activity to which the people of the Roman empire must be drawn. They do not promote the Holy Land either for the Jew or for the Christian as a vital aspect of faith. No Diaspora Jew or pagan Roman is converted and then </a:t>
            </a:r>
            <a:r>
              <a:rPr lang="en-US" sz="2300" b="1" dirty="0" smtClean="0">
                <a:solidFill>
                  <a:schemeClr val="bg1"/>
                </a:solidFill>
                <a:latin typeface="Arial Narrow"/>
                <a:cs typeface="Arial Narrow"/>
              </a:rPr>
              <a:t>reminded </a:t>
            </a:r>
            <a:r>
              <a:rPr lang="en-US" sz="2300" b="1" dirty="0">
                <a:solidFill>
                  <a:schemeClr val="bg1"/>
                </a:solidFill>
                <a:latin typeface="Arial Narrow"/>
                <a:cs typeface="Arial Narrow"/>
              </a:rPr>
              <a:t>of the </a:t>
            </a:r>
            <a:r>
              <a:rPr lang="en-US" sz="2300" b="1" dirty="0" err="1" smtClean="0">
                <a:solidFill>
                  <a:schemeClr val="bg1"/>
                </a:solidFill>
                <a:latin typeface="Arial Narrow"/>
                <a:cs typeface="Arial Narrow"/>
              </a:rPr>
              <a:t>im-portance</a:t>
            </a:r>
            <a:r>
              <a:rPr lang="en-US" sz="2300" b="1" dirty="0" smtClean="0">
                <a:solidFill>
                  <a:schemeClr val="bg1"/>
                </a:solidFill>
                <a:latin typeface="Arial Narrow"/>
                <a:cs typeface="Arial Narrow"/>
              </a:rPr>
              <a:t> </a:t>
            </a:r>
            <a:r>
              <a:rPr lang="en-US" sz="2300" b="1" dirty="0">
                <a:solidFill>
                  <a:schemeClr val="bg1"/>
                </a:solidFill>
                <a:latin typeface="Arial Narrow"/>
                <a:cs typeface="Arial Narrow"/>
              </a:rPr>
              <a:t>of the Holy Land. </a:t>
            </a:r>
            <a:r>
              <a:rPr lang="en-US" sz="2300" b="1" dirty="0">
                <a:solidFill>
                  <a:srgbClr val="FFF196"/>
                </a:solidFill>
                <a:latin typeface="Arial Narrow"/>
                <a:cs typeface="Arial Narrow"/>
              </a:rPr>
              <a:t>The early Christians possessed no territorial </a:t>
            </a:r>
            <a:r>
              <a:rPr lang="en-US" sz="2300" b="1" dirty="0" smtClean="0">
                <a:solidFill>
                  <a:srgbClr val="FFF196"/>
                </a:solidFill>
                <a:latin typeface="Arial Narrow"/>
                <a:cs typeface="Arial Narrow"/>
              </a:rPr>
              <a:t>the-ology</a:t>
            </a:r>
            <a:r>
              <a:rPr lang="en-US" sz="2300" b="1" dirty="0">
                <a:solidFill>
                  <a:srgbClr val="FFF196"/>
                </a:solidFill>
                <a:latin typeface="Arial Narrow"/>
                <a:cs typeface="Arial Narrow"/>
              </a:rPr>
              <a:t>. </a:t>
            </a:r>
            <a:r>
              <a:rPr lang="en-US" sz="2300" b="1" dirty="0">
                <a:solidFill>
                  <a:srgbClr val="FFF59D"/>
                </a:solidFill>
                <a:latin typeface="Arial Narrow"/>
                <a:cs typeface="Arial Narrow"/>
              </a:rPr>
              <a:t>Early Christian preaching is utterly </a:t>
            </a:r>
            <a:r>
              <a:rPr lang="en-US" sz="2300" b="1" i="1" dirty="0">
                <a:solidFill>
                  <a:srgbClr val="FFF59D"/>
                </a:solidFill>
                <a:latin typeface="Arial Narrow"/>
                <a:cs typeface="Arial Narrow"/>
              </a:rPr>
              <a:t>uninterested</a:t>
            </a:r>
            <a:r>
              <a:rPr lang="en-US" sz="2300" b="1" dirty="0">
                <a:solidFill>
                  <a:srgbClr val="FFF59D"/>
                </a:solidFill>
                <a:latin typeface="Arial Narrow"/>
                <a:cs typeface="Arial Narrow"/>
              </a:rPr>
              <a:t> in a Jewish eschatology devoted to the restoration of the land. </a:t>
            </a:r>
            <a:r>
              <a:rPr lang="en-US" sz="2300" b="1" dirty="0">
                <a:solidFill>
                  <a:schemeClr val="bg1"/>
                </a:solidFill>
                <a:latin typeface="Arial Narrow"/>
                <a:cs typeface="Arial Narrow"/>
              </a:rPr>
              <a:t>The kingdom of Christ began in Judea and is historically anchored there but it is not tethered to a political realization of that kingdom in the Holy Land. Echoing the message of the Gospels, the praxis of the Church betrays its theological </a:t>
            </a:r>
            <a:r>
              <a:rPr lang="en-US" sz="2300" b="1" dirty="0" smtClean="0">
                <a:solidFill>
                  <a:schemeClr val="bg1"/>
                </a:solidFill>
                <a:latin typeface="Arial Narrow"/>
                <a:cs typeface="Arial Narrow"/>
              </a:rPr>
              <a:t>commit-</a:t>
            </a:r>
            <a:r>
              <a:rPr lang="en-US" sz="2300" b="1" dirty="0" err="1" smtClean="0">
                <a:solidFill>
                  <a:schemeClr val="bg1"/>
                </a:solidFill>
                <a:latin typeface="Arial Narrow"/>
                <a:cs typeface="Arial Narrow"/>
              </a:rPr>
              <a:t>ments</a:t>
            </a:r>
            <a:r>
              <a:rPr lang="en-US" sz="2300" b="1" dirty="0">
                <a:solidFill>
                  <a:schemeClr val="bg1"/>
                </a:solidFill>
                <a:latin typeface="Arial Narrow"/>
                <a:cs typeface="Arial Narrow"/>
              </a:rPr>
              <a:t>: </a:t>
            </a:r>
            <a:r>
              <a:rPr lang="en-US" sz="2300" b="1" dirty="0">
                <a:solidFill>
                  <a:srgbClr val="FFF59D"/>
                </a:solidFill>
                <a:latin typeface="Arial Narrow"/>
                <a:cs typeface="Arial Narrow"/>
              </a:rPr>
              <a:t>Christians will find </a:t>
            </a:r>
            <a:r>
              <a:rPr lang="en-US" sz="2300" b="1" i="1" dirty="0">
                <a:solidFill>
                  <a:srgbClr val="FFF59D"/>
                </a:solidFill>
                <a:latin typeface="Arial Narrow"/>
                <a:cs typeface="Arial Narrow"/>
              </a:rPr>
              <a:t>in Christ </a:t>
            </a:r>
            <a:r>
              <a:rPr lang="en-US" sz="2300" b="1" dirty="0">
                <a:solidFill>
                  <a:srgbClr val="FFF59D"/>
                </a:solidFill>
                <a:latin typeface="Arial Narrow"/>
                <a:cs typeface="Arial Narrow"/>
              </a:rPr>
              <a:t>what Judaism had sought in the land</a:t>
            </a:r>
            <a:r>
              <a:rPr lang="en-US" sz="2300" b="1" dirty="0" smtClean="0">
                <a:solidFill>
                  <a:schemeClr val="bg1"/>
                </a:solidFill>
                <a:latin typeface="Arial Narrow"/>
                <a:cs typeface="Arial Narrow"/>
              </a:rPr>
              <a:t>.”</a:t>
            </a:r>
            <a:endParaRPr lang="en-US" sz="2300" b="1" dirty="0">
              <a:solidFill>
                <a:schemeClr val="bg1"/>
              </a:solidFill>
              <a:latin typeface="Arial Narrow"/>
              <a:cs typeface="Arial Narrow"/>
            </a:endParaRPr>
          </a:p>
        </p:txBody>
      </p:sp>
      <p:pic>
        <p:nvPicPr>
          <p:cNvPr id="3"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40000"/>
                    </a14:imgEffect>
                    <a14:imgEffect>
                      <a14:brightnessContrast bright="11000"/>
                    </a14:imgEffect>
                  </a14:imgLayer>
                </a14:imgProps>
              </a:ext>
              <a:ext uri="{28A0092B-C50C-407E-A947-70E740481C1C}">
                <a14:useLocalDpi xmlns:a14="http://schemas.microsoft.com/office/drawing/2010/main" val="0"/>
              </a:ext>
            </a:extLst>
          </a:blip>
          <a:srcRect t="3945" b="7874"/>
          <a:stretch/>
        </p:blipFill>
        <p:spPr bwMode="auto">
          <a:xfrm>
            <a:off x="0" y="12936"/>
            <a:ext cx="4000500" cy="684506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3795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4248000" y="0"/>
            <a:ext cx="4896000" cy="6858000"/>
          </a:xfr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3500000" scaled="1"/>
          </a:gradFill>
        </p:spPr>
        <p:txBody>
          <a:bodyPr>
            <a:normAutofit/>
          </a:bodyPr>
          <a:lstStyle/>
          <a:p>
            <a:r>
              <a:rPr lang="en-GB" sz="3200" b="1" dirty="0" smtClean="0">
                <a:solidFill>
                  <a:schemeClr val="bg1"/>
                </a:solidFill>
              </a:rPr>
              <a:t>“Israel’s story has been embodied in one man”  </a:t>
            </a:r>
          </a:p>
          <a:p>
            <a:r>
              <a:rPr lang="en-GB" sz="1800" b="1" dirty="0" smtClean="0">
                <a:solidFill>
                  <a:schemeClr val="bg1"/>
                </a:solidFill>
              </a:rPr>
              <a:t>(p.402)</a:t>
            </a:r>
          </a:p>
          <a:p>
            <a:pPr marL="0" indent="0">
              <a:buNone/>
            </a:pPr>
            <a:endParaRPr lang="en-GB" sz="1000" b="1" dirty="0">
              <a:solidFill>
                <a:schemeClr val="bg1"/>
              </a:solidFill>
            </a:endParaRPr>
          </a:p>
          <a:p>
            <a:r>
              <a:rPr lang="en-GB" sz="3200" b="1" dirty="0" smtClean="0">
                <a:solidFill>
                  <a:schemeClr val="bg1"/>
                </a:solidFill>
              </a:rPr>
              <a:t>“the whole story of Israel … reached its intended climax with his death [exile] and resurrection [restoration]” </a:t>
            </a:r>
            <a:r>
              <a:rPr lang="en-GB" sz="1800" b="1" dirty="0" smtClean="0">
                <a:solidFill>
                  <a:schemeClr val="bg1"/>
                </a:solidFill>
              </a:rPr>
              <a:t>(p.366)</a:t>
            </a:r>
          </a:p>
          <a:p>
            <a:pPr marL="0" indent="0">
              <a:buNone/>
            </a:pPr>
            <a:endParaRPr lang="en-GB" sz="1000" b="1" dirty="0" smtClean="0">
              <a:solidFill>
                <a:schemeClr val="bg1"/>
              </a:solidFill>
            </a:endParaRPr>
          </a:p>
          <a:p>
            <a:r>
              <a:rPr lang="en-GB" sz="3200" b="1" dirty="0">
                <a:solidFill>
                  <a:schemeClr val="bg1"/>
                </a:solidFill>
              </a:rPr>
              <a:t>“the church … seems to have taken the place </a:t>
            </a:r>
            <a:r>
              <a:rPr lang="en-GB" sz="3200" b="1" dirty="0" smtClean="0">
                <a:solidFill>
                  <a:schemeClr val="bg1"/>
                </a:solidFill>
              </a:rPr>
              <a:t>occupied … by </a:t>
            </a:r>
            <a:r>
              <a:rPr lang="en-GB" sz="3200" b="1" dirty="0">
                <a:solidFill>
                  <a:schemeClr val="bg1"/>
                </a:solidFill>
              </a:rPr>
              <a:t>(Jewish) ethnic identity</a:t>
            </a:r>
            <a:r>
              <a:rPr lang="en-GB" sz="3200" b="1" dirty="0" smtClean="0">
                <a:solidFill>
                  <a:schemeClr val="bg1"/>
                </a:solidFill>
              </a:rPr>
              <a:t>” </a:t>
            </a:r>
            <a:r>
              <a:rPr lang="en-GB" sz="1800" b="1" dirty="0" smtClean="0">
                <a:solidFill>
                  <a:schemeClr val="bg1"/>
                </a:solidFill>
              </a:rPr>
              <a:t>(p.367)</a:t>
            </a:r>
            <a:endParaRPr lang="en-GB" sz="1800" b="1" dirty="0">
              <a:solidFill>
                <a:schemeClr val="bg1"/>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94" r="4119"/>
          <a:stretch/>
        </p:blipFill>
        <p:spPr bwMode="auto">
          <a:xfrm>
            <a:off x="393700" y="2781300"/>
            <a:ext cx="3403600"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Screen Shot 2014-03-02 at 3.03.2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3600" y="99433"/>
            <a:ext cx="2527300" cy="2580267"/>
          </a:xfrm>
          <a:prstGeom prst="rect">
            <a:avLst/>
          </a:prstGeom>
        </p:spPr>
      </p:pic>
    </p:spTree>
    <p:extLst>
      <p:ext uri="{BB962C8B-B14F-4D97-AF65-F5344CB8AC3E}">
        <p14:creationId xmlns:p14="http://schemas.microsoft.com/office/powerpoint/2010/main" val="969342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p:cTn id="21"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8">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 calcmode="lin" valueType="num">
                                      <p:cBhvr>
                                        <p:cTn id="28" dur="500" fill="hold"/>
                                        <p:tgtEl>
                                          <p:spTgt spid="8">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12000" y="388"/>
            <a:ext cx="4932000" cy="6857612"/>
          </a:xfr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3500000" scaled="1"/>
          </a:gradFill>
        </p:spPr>
        <p:txBody>
          <a:bodyPr>
            <a:normAutofit/>
          </a:bodyPr>
          <a:lstStyle/>
          <a:p>
            <a:pPr marL="0" indent="0">
              <a:buNone/>
            </a:pPr>
            <a:endParaRPr lang="en-GB" sz="1100" dirty="0" smtClean="0"/>
          </a:p>
          <a:p>
            <a:pPr marL="0" indent="0">
              <a:buNone/>
            </a:pPr>
            <a:r>
              <a:rPr lang="en-GB" sz="4300" dirty="0"/>
              <a:t> </a:t>
            </a:r>
            <a:r>
              <a:rPr lang="en-GB" sz="4300" b="1" dirty="0" smtClean="0">
                <a:solidFill>
                  <a:schemeClr val="bg1"/>
                </a:solidFill>
              </a:rPr>
              <a:t>The Lord Jesus was:</a:t>
            </a:r>
          </a:p>
          <a:p>
            <a:pPr marL="0" indent="0">
              <a:buNone/>
            </a:pPr>
            <a:endParaRPr lang="en-GB" sz="1000" b="1" dirty="0">
              <a:solidFill>
                <a:schemeClr val="bg1"/>
              </a:solidFill>
            </a:endParaRPr>
          </a:p>
          <a:p>
            <a:r>
              <a:rPr lang="en-GB" sz="3200" b="1" dirty="0" smtClean="0">
                <a:solidFill>
                  <a:schemeClr val="bg1"/>
                </a:solidFill>
              </a:rPr>
              <a:t>“</a:t>
            </a:r>
            <a:r>
              <a:rPr lang="en-GB" sz="3200" b="1" u="sng" dirty="0" smtClean="0">
                <a:solidFill>
                  <a:schemeClr val="bg1"/>
                </a:solidFill>
              </a:rPr>
              <a:t>reconstituting</a:t>
            </a:r>
            <a:r>
              <a:rPr lang="en-GB" sz="3200" b="1" dirty="0" smtClean="0">
                <a:solidFill>
                  <a:schemeClr val="bg1"/>
                </a:solidFill>
              </a:rPr>
              <a:t> Israel around himself” </a:t>
            </a:r>
            <a:r>
              <a:rPr lang="en-GB" sz="1800" b="1" dirty="0" smtClean="0">
                <a:solidFill>
                  <a:schemeClr val="bg1"/>
                </a:solidFill>
              </a:rPr>
              <a:t>(p.131)</a:t>
            </a:r>
          </a:p>
          <a:p>
            <a:r>
              <a:rPr lang="en-GB" sz="3200" b="1" dirty="0">
                <a:solidFill>
                  <a:schemeClr val="bg1"/>
                </a:solidFill>
              </a:rPr>
              <a:t>“</a:t>
            </a:r>
            <a:r>
              <a:rPr lang="en-GB" sz="3200" b="1" u="sng" dirty="0">
                <a:solidFill>
                  <a:schemeClr val="bg1"/>
                </a:solidFill>
              </a:rPr>
              <a:t>reinterpreting</a:t>
            </a:r>
            <a:r>
              <a:rPr lang="en-GB" sz="3200" b="1" dirty="0">
                <a:solidFill>
                  <a:schemeClr val="bg1"/>
                </a:solidFill>
              </a:rPr>
              <a:t>” Israel’s eschatological hope </a:t>
            </a:r>
            <a:r>
              <a:rPr lang="en-GB" sz="1800" b="1" dirty="0">
                <a:solidFill>
                  <a:schemeClr val="bg1"/>
                </a:solidFill>
              </a:rPr>
              <a:t>(p.241)</a:t>
            </a:r>
          </a:p>
          <a:p>
            <a:r>
              <a:rPr lang="en-GB" sz="3200" b="1" dirty="0">
                <a:solidFill>
                  <a:schemeClr val="bg1"/>
                </a:solidFill>
              </a:rPr>
              <a:t>“</a:t>
            </a:r>
            <a:r>
              <a:rPr lang="en-GB" sz="3200" b="1" u="sng" dirty="0">
                <a:solidFill>
                  <a:schemeClr val="bg1"/>
                </a:solidFill>
              </a:rPr>
              <a:t>reusing</a:t>
            </a:r>
            <a:r>
              <a:rPr lang="en-GB" sz="3200" b="1" dirty="0">
                <a:solidFill>
                  <a:schemeClr val="bg1"/>
                </a:solidFill>
              </a:rPr>
              <a:t> Israel’s prophetic heritage, and </a:t>
            </a:r>
            <a:r>
              <a:rPr lang="en-GB" sz="3200" b="1" u="sng" dirty="0">
                <a:solidFill>
                  <a:schemeClr val="bg1"/>
                </a:solidFill>
              </a:rPr>
              <a:t>retelling</a:t>
            </a:r>
            <a:r>
              <a:rPr lang="en-GB" sz="3200" b="1" dirty="0">
                <a:solidFill>
                  <a:schemeClr val="bg1"/>
                </a:solidFill>
              </a:rPr>
              <a:t> its story” </a:t>
            </a:r>
            <a:r>
              <a:rPr lang="en-GB" sz="1800" b="1" dirty="0">
                <a:solidFill>
                  <a:schemeClr val="bg1"/>
                </a:solidFill>
              </a:rPr>
              <a:t>(p.349)</a:t>
            </a:r>
          </a:p>
          <a:p>
            <a:r>
              <a:rPr lang="en-GB" sz="3200" b="1" dirty="0" smtClean="0">
                <a:solidFill>
                  <a:schemeClr val="bg1"/>
                </a:solidFill>
              </a:rPr>
              <a:t>“</a:t>
            </a:r>
            <a:r>
              <a:rPr lang="en-GB" sz="3200" b="1" u="sng" dirty="0" smtClean="0">
                <a:solidFill>
                  <a:schemeClr val="bg1"/>
                </a:solidFill>
              </a:rPr>
              <a:t>redefining</a:t>
            </a:r>
            <a:r>
              <a:rPr lang="en-GB" sz="3200" b="1" dirty="0" smtClean="0">
                <a:solidFill>
                  <a:schemeClr val="bg1"/>
                </a:solidFill>
              </a:rPr>
              <a:t> what the kingdom meant” </a:t>
            </a:r>
            <a:r>
              <a:rPr lang="en-GB" sz="1800" b="1" dirty="0" smtClean="0">
                <a:solidFill>
                  <a:schemeClr val="bg1"/>
                </a:solidFill>
              </a:rPr>
              <a:t>(p.471)</a:t>
            </a:r>
          </a:p>
          <a:p>
            <a:pPr marL="0" indent="0">
              <a:buNone/>
            </a:pPr>
            <a:endParaRPr lang="en-GB" sz="1900" dirty="0" smtClean="0"/>
          </a:p>
          <a:p>
            <a:pPr marL="0" indent="0">
              <a:buNone/>
            </a:pPr>
            <a:endParaRPr lang="en-GB" dirty="0" smtClean="0"/>
          </a:p>
          <a:p>
            <a:pPr marL="0" indent="0">
              <a:buNone/>
            </a:pPr>
            <a:endParaRPr lang="en-GB"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79" r="1145"/>
          <a:stretch/>
        </p:blipFill>
        <p:spPr bwMode="auto">
          <a:xfrm>
            <a:off x="0" y="388"/>
            <a:ext cx="421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05926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12000" y="388"/>
            <a:ext cx="4932000" cy="6857612"/>
          </a:xfr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3500000" scaled="1"/>
          </a:gradFill>
        </p:spPr>
        <p:txBody>
          <a:bodyPr>
            <a:normAutofit/>
          </a:bodyPr>
          <a:lstStyle/>
          <a:p>
            <a:pPr marL="0" indent="0">
              <a:buNone/>
            </a:pPr>
            <a:endParaRPr lang="en-GB" sz="1100" dirty="0" smtClean="0"/>
          </a:p>
          <a:p>
            <a:pPr marL="0" indent="0">
              <a:buNone/>
            </a:pPr>
            <a:r>
              <a:rPr lang="en-GB" sz="4300" dirty="0"/>
              <a:t> </a:t>
            </a:r>
            <a:endParaRPr lang="en-GB" sz="1900" dirty="0" smtClean="0"/>
          </a:p>
          <a:p>
            <a:pPr marL="0" indent="0">
              <a:buNone/>
            </a:pPr>
            <a:endParaRPr lang="en-GB" dirty="0" smtClean="0"/>
          </a:p>
          <a:p>
            <a:pPr marL="0" indent="0">
              <a:buNone/>
            </a:pPr>
            <a:endParaRPr lang="en-GB"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79" r="1145"/>
          <a:stretch/>
        </p:blipFill>
        <p:spPr bwMode="auto">
          <a:xfrm>
            <a:off x="0" y="388"/>
            <a:ext cx="421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2"/>
          <p:cNvSpPr>
            <a:spLocks noGrp="1"/>
          </p:cNvSpPr>
          <p:nvPr>
            <p:ph sz="half" idx="1"/>
          </p:nvPr>
        </p:nvSpPr>
        <p:spPr>
          <a:xfrm>
            <a:off x="4470400" y="1340768"/>
            <a:ext cx="4388296" cy="4780632"/>
          </a:xfrm>
        </p:spPr>
        <p:txBody>
          <a:bodyPr>
            <a:normAutofit/>
          </a:bodyPr>
          <a:lstStyle/>
          <a:p>
            <a:pPr marL="0" indent="0" algn="ctr">
              <a:buNone/>
            </a:pPr>
            <a:r>
              <a:rPr lang="en-GB" sz="4800" b="1" dirty="0" smtClean="0">
                <a:solidFill>
                  <a:schemeClr val="bg1"/>
                </a:solidFill>
              </a:rPr>
              <a:t>“</a:t>
            </a:r>
            <a:r>
              <a:rPr lang="en-GB" sz="4800" b="1" dirty="0">
                <a:solidFill>
                  <a:schemeClr val="bg1"/>
                </a:solidFill>
              </a:rPr>
              <a:t>The promises to Jerusalem, to Zion, are now transferred to Jesus and his people.</a:t>
            </a:r>
            <a:r>
              <a:rPr lang="en-GB" sz="4800" b="1" dirty="0" smtClean="0">
                <a:solidFill>
                  <a:schemeClr val="bg1"/>
                </a:solidFill>
              </a:rPr>
              <a:t>”</a:t>
            </a:r>
            <a:endParaRPr lang="en-GB" b="1" dirty="0">
              <a:solidFill>
                <a:schemeClr val="bg1"/>
              </a:solidFill>
            </a:endParaRPr>
          </a:p>
        </p:txBody>
      </p:sp>
    </p:spTree>
    <p:extLst>
      <p:ext uri="{BB962C8B-B14F-4D97-AF65-F5344CB8AC3E}">
        <p14:creationId xmlns:p14="http://schemas.microsoft.com/office/powerpoint/2010/main" val="21679144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8131" name="Text Box 3"/>
          <p:cNvSpPr txBox="1">
            <a:spLocks noChangeArrowheads="1"/>
          </p:cNvSpPr>
          <p:nvPr/>
        </p:nvSpPr>
        <p:spPr bwMode="auto">
          <a:xfrm>
            <a:off x="0" y="749300"/>
            <a:ext cx="8839200" cy="4832092"/>
          </a:xfrm>
          <a:prstGeom prst="rect">
            <a:avLst/>
          </a:prstGeom>
          <a:noFill/>
          <a:ln w="9525">
            <a:noFill/>
            <a:miter lim="800000"/>
            <a:headEnd/>
            <a:tailEnd/>
          </a:ln>
          <a:effectLst>
            <a:outerShdw blurRad="63500" dist="46662" dir="3284183" algn="ctr" rotWithShape="0">
              <a:schemeClr val="tx1">
                <a:alpha val="74998"/>
              </a:schemeClr>
            </a:outerShdw>
          </a:effectLst>
        </p:spPr>
        <p:txBody>
          <a:bodyPr wrap="square">
            <a:prstTxWarp prst="textNoShape">
              <a:avLst/>
            </a:prstTxWarp>
            <a:spAutoFit/>
          </a:bodyPr>
          <a:lstStyle/>
          <a:p>
            <a:pPr lvl="2" defTabSz="914400" eaLnBrk="0" fontAlgn="base" hangingPunct="0">
              <a:spcBef>
                <a:spcPct val="0"/>
              </a:spcBef>
              <a:spcAft>
                <a:spcPct val="0"/>
              </a:spcAft>
            </a:pPr>
            <a:r>
              <a:rPr lang="en-US" sz="4400" dirty="0">
                <a:solidFill>
                  <a:schemeClr val="bg1"/>
                </a:solidFill>
                <a:effectLst>
                  <a:glow rad="101600">
                    <a:schemeClr val="tx1">
                      <a:alpha val="75000"/>
                    </a:schemeClr>
                  </a:glow>
                </a:effectLst>
                <a:latin typeface="Techno" charset="0"/>
                <a:ea typeface="ＭＳ Ｐゴシック"/>
                <a:cs typeface="ＭＳ Ｐゴシック"/>
              </a:rPr>
              <a:t>“The entitlement of any one ethnic or religious group to territory in the Middle East called the "Holy Land" cannot be supported by Scripture … </a:t>
            </a:r>
            <a:r>
              <a:rPr lang="en-US" sz="4400" dirty="0">
                <a:solidFill>
                  <a:srgbClr val="FFFBC1"/>
                </a:solidFill>
                <a:effectLst>
                  <a:glow rad="101600">
                    <a:schemeClr val="tx1">
                      <a:alpha val="75000"/>
                    </a:schemeClr>
                  </a:glow>
                </a:effectLst>
                <a:latin typeface="Techno" charset="0"/>
                <a:ea typeface="ＭＳ Ｐゴシック"/>
                <a:cs typeface="ＭＳ Ｐゴシック"/>
              </a:rPr>
              <a:t>No New Testament writer foresees a regathering of ethnic Israel in the </a:t>
            </a:r>
            <a:r>
              <a:rPr lang="en-US" sz="4400" dirty="0" smtClean="0">
                <a:solidFill>
                  <a:srgbClr val="FFFBC1"/>
                </a:solidFill>
                <a:effectLst>
                  <a:glow rad="101600">
                    <a:schemeClr val="tx1">
                      <a:alpha val="75000"/>
                    </a:schemeClr>
                  </a:glow>
                </a:effectLst>
                <a:latin typeface="Techno" charset="0"/>
                <a:ea typeface="ＭＳ Ｐゴシック"/>
                <a:cs typeface="ＭＳ Ｐゴシック"/>
              </a:rPr>
              <a:t>land </a:t>
            </a:r>
            <a:r>
              <a:rPr lang="en-US" sz="3600" dirty="0" smtClean="0">
                <a:solidFill>
                  <a:srgbClr val="FFFFFF"/>
                </a:solidFill>
                <a:latin typeface="Techno" charset="0"/>
                <a:ea typeface="ＭＳ Ｐゴシック"/>
                <a:cs typeface="ＭＳ Ｐゴシック"/>
              </a:rPr>
              <a:t>…”</a:t>
            </a:r>
            <a:endParaRPr lang="en-US" sz="3600" dirty="0">
              <a:solidFill>
                <a:srgbClr val="000000"/>
              </a:solidFill>
              <a:effectLst>
                <a:outerShdw blurRad="38100" dist="38100" dir="2700000" algn="tl">
                  <a:srgbClr val="DDDDDD"/>
                </a:outerShdw>
              </a:effectLst>
              <a:latin typeface="Techno" charset="0"/>
              <a:ea typeface="ＭＳ Ｐゴシック"/>
              <a:cs typeface="ＭＳ Ｐゴシック"/>
            </a:endParaRPr>
          </a:p>
        </p:txBody>
      </p:sp>
      <p:sp>
        <p:nvSpPr>
          <p:cNvPr id="48132" name="Text Box 4"/>
          <p:cNvSpPr txBox="1">
            <a:spLocks noChangeArrowheads="1"/>
          </p:cNvSpPr>
          <p:nvPr/>
        </p:nvSpPr>
        <p:spPr bwMode="auto">
          <a:xfrm>
            <a:off x="3530600" y="5778500"/>
            <a:ext cx="5173211" cy="646331"/>
          </a:xfrm>
          <a:prstGeom prst="rect">
            <a:avLst/>
          </a:prstGeom>
          <a:noFill/>
          <a:ln w="9525">
            <a:noFill/>
            <a:miter lim="800000"/>
            <a:headEnd/>
            <a:tailEnd/>
          </a:ln>
          <a:effectLst>
            <a:outerShdw blurRad="63500" dist="38099" dir="2700000" algn="ctr" rotWithShape="0">
              <a:schemeClr val="tx1">
                <a:alpha val="74998"/>
              </a:schemeClr>
            </a:outerShdw>
          </a:effectLst>
        </p:spPr>
        <p:txBody>
          <a:bodyPr wrap="none">
            <a:prstTxWarp prst="textNoShape">
              <a:avLst/>
            </a:prstTxWarp>
            <a:spAutoFit/>
          </a:bodyPr>
          <a:lstStyle/>
          <a:p>
            <a:pPr defTabSz="914400" eaLnBrk="0" fontAlgn="base" hangingPunct="0">
              <a:spcBef>
                <a:spcPct val="0"/>
              </a:spcBef>
              <a:spcAft>
                <a:spcPct val="0"/>
              </a:spcAft>
            </a:pPr>
            <a:r>
              <a:rPr lang="en-US" sz="3600" dirty="0">
                <a:solidFill>
                  <a:srgbClr val="FFE641"/>
                </a:solidFill>
                <a:latin typeface="Techno" charset="0"/>
                <a:ea typeface="ＭＳ Ｐゴシック"/>
                <a:cs typeface="ＭＳ Ｐゴシック"/>
              </a:rPr>
              <a:t>Knox Seminary Open Letter</a:t>
            </a:r>
            <a:endParaRPr lang="en-US" sz="3600" dirty="0">
              <a:solidFill>
                <a:srgbClr val="FFE641"/>
              </a:solidFill>
              <a:latin typeface="Times" charset="0"/>
              <a:ea typeface="ＭＳ Ｐゴシック"/>
              <a:cs typeface="ＭＳ Ｐゴシック"/>
            </a:endParaRPr>
          </a:p>
        </p:txBody>
      </p:sp>
    </p:spTree>
    <p:extLst>
      <p:ext uri="{BB962C8B-B14F-4D97-AF65-F5344CB8AC3E}">
        <p14:creationId xmlns:p14="http://schemas.microsoft.com/office/powerpoint/2010/main" val="35532837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wipe(up)">
                                      <p:cBhvr>
                                        <p:cTn id="7" dur="5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48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3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9282" name="Text Box 2"/>
          <p:cNvSpPr txBox="1">
            <a:spLocks noChangeArrowheads="1"/>
          </p:cNvSpPr>
          <p:nvPr/>
        </p:nvSpPr>
        <p:spPr bwMode="auto">
          <a:xfrm>
            <a:off x="228600" y="228600"/>
            <a:ext cx="8686800" cy="3589701"/>
          </a:xfrm>
          <a:prstGeom prst="rect">
            <a:avLst/>
          </a:prstGeom>
          <a:noFill/>
          <a:ln w="9525">
            <a:noFill/>
            <a:miter lim="800000"/>
            <a:headEnd/>
            <a:tailEnd/>
          </a:ln>
          <a:effectLst>
            <a:outerShdw blurRad="63500" dist="88899" dir="2700000" algn="ctr" rotWithShape="0">
              <a:schemeClr val="tx1"/>
            </a:outerShdw>
          </a:effectLst>
        </p:spPr>
        <p:txBody>
          <a:bodyPr>
            <a:spAutoFit/>
          </a:bodyPr>
          <a:lstStyle>
            <a:lvl1pPr>
              <a:defRPr sz="4000">
                <a:solidFill>
                  <a:schemeClr val="tx1"/>
                </a:solidFill>
                <a:latin typeface="Times" charset="0"/>
                <a:ea typeface="ＭＳ Ｐゴシック" charset="0"/>
                <a:cs typeface="ＭＳ Ｐゴシック" charset="0"/>
              </a:defRPr>
            </a:lvl1pPr>
            <a:lvl2pPr marL="37931725" indent="-37474525">
              <a:defRPr sz="4000">
                <a:solidFill>
                  <a:schemeClr val="tx1"/>
                </a:solidFill>
                <a:latin typeface="Times" charset="0"/>
                <a:ea typeface="ＭＳ Ｐゴシック" charset="0"/>
              </a:defRPr>
            </a:lvl2pPr>
            <a:lvl3pPr>
              <a:defRPr sz="4000">
                <a:solidFill>
                  <a:schemeClr val="tx1"/>
                </a:solidFill>
                <a:latin typeface="Times" charset="0"/>
                <a:ea typeface="ＭＳ Ｐゴシック" charset="0"/>
              </a:defRPr>
            </a:lvl3pPr>
            <a:lvl4pPr>
              <a:defRPr sz="4000">
                <a:solidFill>
                  <a:schemeClr val="tx1"/>
                </a:solidFill>
                <a:latin typeface="Times" charset="0"/>
                <a:ea typeface="ＭＳ Ｐゴシック" charset="0"/>
              </a:defRPr>
            </a:lvl4pPr>
            <a:lvl5pPr>
              <a:defRPr sz="4000">
                <a:solidFill>
                  <a:schemeClr val="tx1"/>
                </a:solidFill>
                <a:latin typeface="Times" charset="0"/>
                <a:ea typeface="ＭＳ Ｐゴシック" charset="0"/>
              </a:defRPr>
            </a:lvl5pPr>
            <a:lvl6pPr marL="457200" eaLnBrk="0" fontAlgn="base" hangingPunct="0">
              <a:spcBef>
                <a:spcPct val="0"/>
              </a:spcBef>
              <a:spcAft>
                <a:spcPct val="0"/>
              </a:spcAft>
              <a:defRPr sz="4000">
                <a:solidFill>
                  <a:schemeClr val="tx1"/>
                </a:solidFill>
                <a:latin typeface="Times" charset="0"/>
                <a:ea typeface="ＭＳ Ｐゴシック" charset="0"/>
              </a:defRPr>
            </a:lvl6pPr>
            <a:lvl7pPr marL="914400" eaLnBrk="0" fontAlgn="base" hangingPunct="0">
              <a:spcBef>
                <a:spcPct val="0"/>
              </a:spcBef>
              <a:spcAft>
                <a:spcPct val="0"/>
              </a:spcAft>
              <a:defRPr sz="4000">
                <a:solidFill>
                  <a:schemeClr val="tx1"/>
                </a:solidFill>
                <a:latin typeface="Times" charset="0"/>
                <a:ea typeface="ＭＳ Ｐゴシック" charset="0"/>
              </a:defRPr>
            </a:lvl7pPr>
            <a:lvl8pPr marL="1371600" eaLnBrk="0" fontAlgn="base" hangingPunct="0">
              <a:spcBef>
                <a:spcPct val="0"/>
              </a:spcBef>
              <a:spcAft>
                <a:spcPct val="0"/>
              </a:spcAft>
              <a:defRPr sz="4000">
                <a:solidFill>
                  <a:schemeClr val="tx1"/>
                </a:solidFill>
                <a:latin typeface="Times" charset="0"/>
                <a:ea typeface="ＭＳ Ｐゴシック" charset="0"/>
              </a:defRPr>
            </a:lvl8pPr>
            <a:lvl9pPr marL="1828800" eaLnBrk="0" fontAlgn="base" hangingPunct="0">
              <a:spcBef>
                <a:spcPct val="0"/>
              </a:spcBef>
              <a:spcAft>
                <a:spcPct val="0"/>
              </a:spcAft>
              <a:defRPr sz="4000">
                <a:solidFill>
                  <a:schemeClr val="tx1"/>
                </a:solidFill>
                <a:latin typeface="Times" charset="0"/>
                <a:ea typeface="ＭＳ Ｐゴシック" charset="0"/>
              </a:defRPr>
            </a:lvl9pPr>
          </a:lstStyle>
          <a:p>
            <a:pPr defTabSz="914400" eaLnBrk="0" fontAlgn="base" hangingPunct="0">
              <a:lnSpc>
                <a:spcPct val="90000"/>
              </a:lnSpc>
              <a:spcBef>
                <a:spcPct val="0"/>
              </a:spcBef>
              <a:spcAft>
                <a:spcPct val="0"/>
              </a:spcAft>
              <a:defRPr/>
            </a:pPr>
            <a:r>
              <a:rPr lang="ja-JP" altLang="en-US" sz="3200" u="sng" dirty="0" smtClean="0">
                <a:solidFill>
                  <a:schemeClr val="bg1"/>
                </a:solidFill>
                <a:effectLst>
                  <a:glow rad="101600">
                    <a:schemeClr val="tx1">
                      <a:alpha val="75000"/>
                    </a:schemeClr>
                  </a:glow>
                </a:effectLst>
                <a:latin typeface="Techno" charset="0"/>
              </a:rPr>
              <a:t>“</a:t>
            </a:r>
            <a:r>
              <a:rPr lang="en-US" altLang="ja-JP" sz="3200" dirty="0" smtClean="0">
                <a:solidFill>
                  <a:srgbClr val="FFFBC1"/>
                </a:solidFill>
                <a:effectLst>
                  <a:glow rad="101600">
                    <a:schemeClr val="tx1">
                      <a:alpha val="75000"/>
                    </a:schemeClr>
                  </a:glow>
                </a:effectLst>
                <a:latin typeface="Techno" charset="0"/>
              </a:rPr>
              <a:t>And I will establish My covenant between Me and you and </a:t>
            </a:r>
            <a:r>
              <a:rPr lang="en-US" altLang="ja-JP" sz="3200" dirty="0" smtClean="0">
                <a:solidFill>
                  <a:schemeClr val="bg1"/>
                </a:solidFill>
                <a:effectLst>
                  <a:glow rad="101600">
                    <a:schemeClr val="tx1">
                      <a:alpha val="75000"/>
                    </a:schemeClr>
                  </a:glow>
                </a:effectLst>
                <a:latin typeface="Techno" charset="0"/>
              </a:rPr>
              <a:t>your descendants after you throughout their generations for an everlasting covenant, </a:t>
            </a:r>
            <a:r>
              <a:rPr lang="en-US" altLang="ja-JP" sz="3200" dirty="0" smtClean="0">
                <a:solidFill>
                  <a:srgbClr val="FFFBC1"/>
                </a:solidFill>
                <a:effectLst>
                  <a:glow rad="101600">
                    <a:schemeClr val="tx1">
                      <a:alpha val="75000"/>
                    </a:schemeClr>
                  </a:glow>
                </a:effectLst>
                <a:latin typeface="Techno" charset="0"/>
              </a:rPr>
              <a:t>to be God to you and to</a:t>
            </a:r>
            <a:r>
              <a:rPr lang="en-US" altLang="ja-JP" sz="3200" dirty="0" smtClean="0">
                <a:solidFill>
                  <a:schemeClr val="bg1"/>
                </a:solidFill>
                <a:effectLst>
                  <a:glow rad="101600">
                    <a:schemeClr val="tx1">
                      <a:alpha val="75000"/>
                    </a:schemeClr>
                  </a:glow>
                </a:effectLst>
                <a:latin typeface="Techno" charset="0"/>
              </a:rPr>
              <a:t> your descendants after you. </a:t>
            </a:r>
            <a:r>
              <a:rPr lang="en-US" altLang="ja-JP" sz="3200" dirty="0" smtClean="0">
                <a:solidFill>
                  <a:srgbClr val="FFFBC1"/>
                </a:solidFill>
                <a:effectLst>
                  <a:glow rad="101600">
                    <a:schemeClr val="tx1">
                      <a:alpha val="75000"/>
                    </a:schemeClr>
                  </a:glow>
                </a:effectLst>
                <a:latin typeface="Techno" charset="0"/>
              </a:rPr>
              <a:t>And I will give to you and to</a:t>
            </a:r>
            <a:r>
              <a:rPr lang="en-US" altLang="ja-JP" sz="3200" dirty="0" smtClean="0">
                <a:solidFill>
                  <a:schemeClr val="bg1"/>
                </a:solidFill>
                <a:effectLst>
                  <a:glow rad="101600">
                    <a:schemeClr val="tx1">
                      <a:alpha val="75000"/>
                    </a:schemeClr>
                  </a:glow>
                </a:effectLst>
                <a:latin typeface="Techno" charset="0"/>
              </a:rPr>
              <a:t> your descendants after you, the land of your </a:t>
            </a:r>
            <a:r>
              <a:rPr lang="en-US" altLang="ja-JP" sz="3200" dirty="0" err="1" smtClean="0">
                <a:solidFill>
                  <a:schemeClr val="bg1"/>
                </a:solidFill>
                <a:effectLst>
                  <a:glow rad="101600">
                    <a:schemeClr val="tx1">
                      <a:alpha val="75000"/>
                    </a:schemeClr>
                  </a:glow>
                </a:effectLst>
                <a:latin typeface="Techno" charset="0"/>
              </a:rPr>
              <a:t>sojournings</a:t>
            </a:r>
            <a:r>
              <a:rPr lang="en-US" altLang="ja-JP" sz="3200" dirty="0" smtClean="0">
                <a:solidFill>
                  <a:schemeClr val="bg1"/>
                </a:solidFill>
                <a:effectLst>
                  <a:glow rad="101600">
                    <a:schemeClr val="tx1">
                      <a:alpha val="75000"/>
                    </a:schemeClr>
                  </a:glow>
                </a:effectLst>
                <a:latin typeface="Techno" charset="0"/>
              </a:rPr>
              <a:t>, all the land of Canaan, for an everlasting possession …</a:t>
            </a:r>
            <a:r>
              <a:rPr lang="ja-JP" altLang="en-US" sz="3200" dirty="0" smtClean="0">
                <a:solidFill>
                  <a:schemeClr val="bg1"/>
                </a:solidFill>
                <a:effectLst>
                  <a:glow rad="101600">
                    <a:schemeClr val="tx1">
                      <a:alpha val="75000"/>
                    </a:schemeClr>
                  </a:glow>
                </a:effectLst>
                <a:latin typeface="Techno" charset="0"/>
              </a:rPr>
              <a:t>”</a:t>
            </a:r>
            <a:r>
              <a:rPr lang="en-US" altLang="ja-JP" sz="3200" dirty="0" smtClean="0">
                <a:solidFill>
                  <a:schemeClr val="bg1"/>
                </a:solidFill>
                <a:effectLst>
                  <a:glow rad="101600">
                    <a:schemeClr val="tx1">
                      <a:alpha val="75000"/>
                    </a:schemeClr>
                  </a:glow>
                </a:effectLst>
                <a:latin typeface="Techno" charset="0"/>
              </a:rPr>
              <a:t>  </a:t>
            </a:r>
            <a:r>
              <a:rPr lang="en-US" altLang="ja-JP" sz="2800" dirty="0" smtClean="0">
                <a:solidFill>
                  <a:srgbClr val="FFE641"/>
                </a:solidFill>
                <a:effectLst>
                  <a:glow rad="101600">
                    <a:schemeClr val="tx1">
                      <a:alpha val="75000"/>
                    </a:schemeClr>
                  </a:glow>
                </a:effectLst>
                <a:latin typeface="Techno" charset="0"/>
              </a:rPr>
              <a:t>Genesis 17:7-9	</a:t>
            </a:r>
            <a:r>
              <a:rPr lang="en-US" altLang="ja-JP" sz="2800" dirty="0" smtClean="0">
                <a:solidFill>
                  <a:srgbClr val="FFEF13"/>
                </a:solidFill>
                <a:latin typeface="Techno" charset="0"/>
              </a:rPr>
              <a:t>			`</a:t>
            </a:r>
            <a:endParaRPr lang="en-US" sz="2800" dirty="0" smtClean="0">
              <a:solidFill>
                <a:srgbClr val="FFEF13"/>
              </a:solidFill>
              <a:latin typeface="Techno" charset="0"/>
            </a:endParaRPr>
          </a:p>
        </p:txBody>
      </p:sp>
      <p:sp>
        <p:nvSpPr>
          <p:cNvPr id="2" name="Rectangle 1"/>
          <p:cNvSpPr/>
          <p:nvPr/>
        </p:nvSpPr>
        <p:spPr>
          <a:xfrm>
            <a:off x="228600" y="3818301"/>
            <a:ext cx="8470900" cy="2250873"/>
          </a:xfrm>
          <a:prstGeom prst="rect">
            <a:avLst/>
          </a:prstGeom>
        </p:spPr>
        <p:txBody>
          <a:bodyPr wrap="square">
            <a:spAutoFit/>
          </a:bodyPr>
          <a:lstStyle/>
          <a:p>
            <a:pPr algn="r">
              <a:lnSpc>
                <a:spcPct val="110000"/>
              </a:lnSpc>
            </a:pPr>
            <a:r>
              <a:rPr lang="he-IL" sz="2400" dirty="0" smtClean="0">
                <a:solidFill>
                  <a:schemeClr val="bg1"/>
                </a:solidFill>
              </a:rPr>
              <a:t>‏</a:t>
            </a:r>
            <a:r>
              <a:rPr lang="he-IL" sz="3200" b="1" dirty="0" smtClean="0">
                <a:solidFill>
                  <a:srgbClr val="FFFBC1"/>
                </a:solidFill>
                <a:effectLst>
                  <a:glow rad="101600">
                    <a:schemeClr val="tx1">
                      <a:alpha val="75000"/>
                    </a:schemeClr>
                  </a:glow>
                </a:effectLst>
              </a:rPr>
              <a:t>וַהֲקִמֹתִ֨י </a:t>
            </a:r>
            <a:r>
              <a:rPr lang="he-IL" sz="3200" b="1" dirty="0">
                <a:solidFill>
                  <a:srgbClr val="FFFBC1"/>
                </a:solidFill>
                <a:effectLst>
                  <a:glow rad="101600">
                    <a:schemeClr val="tx1">
                      <a:alpha val="75000"/>
                    </a:schemeClr>
                  </a:glow>
                </a:effectLst>
              </a:rPr>
              <a:t>אֶת־בְּרִיתִ֜י בֵּינִ֣י וּבֵינֶ֗</a:t>
            </a:r>
            <a:r>
              <a:rPr lang="he-IL" sz="3200" b="1" dirty="0">
                <a:solidFill>
                  <a:schemeClr val="bg1"/>
                </a:solidFill>
                <a:effectLst>
                  <a:glow rad="101600">
                    <a:schemeClr val="tx1">
                      <a:alpha val="75000"/>
                    </a:schemeClr>
                  </a:glow>
                </a:effectLst>
              </a:rPr>
              <a:t>ך</a:t>
            </a:r>
            <a:r>
              <a:rPr lang="he-IL" sz="3200" b="1" dirty="0">
                <a:solidFill>
                  <a:srgbClr val="FFFBC1"/>
                </a:solidFill>
                <a:effectLst>
                  <a:glow rad="101600">
                    <a:schemeClr val="tx1">
                      <a:alpha val="75000"/>
                    </a:schemeClr>
                  </a:glow>
                </a:effectLst>
              </a:rPr>
              <a:t>ָ </a:t>
            </a:r>
            <a:r>
              <a:rPr lang="he-IL" sz="3200" b="1" dirty="0">
                <a:solidFill>
                  <a:schemeClr val="bg1"/>
                </a:solidFill>
                <a:effectLst>
                  <a:glow rad="101600">
                    <a:schemeClr val="tx1">
                      <a:alpha val="75000"/>
                    </a:schemeClr>
                  </a:glow>
                </a:effectLst>
              </a:rPr>
              <a:t>וּבֵ֨ין זַרְעֲךָ֧ אַחֲרֶ֛יךָ לְדֹרֹתָ֖ם לִבְרִ֣ית עוֹלָ֑ם </a:t>
            </a:r>
            <a:r>
              <a:rPr lang="he-IL" sz="3200" b="1" dirty="0">
                <a:solidFill>
                  <a:srgbClr val="FFFBC1"/>
                </a:solidFill>
                <a:effectLst>
                  <a:glow rad="101600">
                    <a:schemeClr val="tx1">
                      <a:alpha val="75000"/>
                    </a:schemeClr>
                  </a:glow>
                </a:effectLst>
              </a:rPr>
              <a:t>לִהְי֤וֹת לְךָ֙ לֵֽאלֹהִ֔ים </a:t>
            </a:r>
            <a:r>
              <a:rPr lang="he-IL" sz="3200" b="1" dirty="0">
                <a:solidFill>
                  <a:schemeClr val="bg1"/>
                </a:solidFill>
                <a:effectLst>
                  <a:glow rad="101600">
                    <a:schemeClr val="tx1">
                      <a:alpha val="75000"/>
                    </a:schemeClr>
                  </a:glow>
                </a:effectLst>
              </a:rPr>
              <a:t>וּֽלְזַרְעֲךָ֖ אַחֲרֶֽיךָ׃‎ ‏</a:t>
            </a:r>
            <a:r>
              <a:rPr lang="he-IL" sz="3200" b="1" dirty="0">
                <a:solidFill>
                  <a:srgbClr val="FFFBC1"/>
                </a:solidFill>
                <a:effectLst>
                  <a:glow rad="101600">
                    <a:schemeClr val="tx1">
                      <a:alpha val="75000"/>
                    </a:schemeClr>
                  </a:glow>
                </a:effectLst>
              </a:rPr>
              <a:t>וְנָתַתִּ֣י לְ֠ךָ וּל</a:t>
            </a:r>
            <a:r>
              <a:rPr lang="he-IL" sz="3200" b="1" dirty="0">
                <a:solidFill>
                  <a:schemeClr val="bg1"/>
                </a:solidFill>
                <a:effectLst>
                  <a:glow rad="101600">
                    <a:schemeClr val="tx1">
                      <a:alpha val="75000"/>
                    </a:schemeClr>
                  </a:glow>
                </a:effectLst>
              </a:rPr>
              <a:t>ְזַרְעֲךָ֨ אַחֲרֶ֜יךָ אֵ֣ת ׀ אֶ֣רֶץ מְגֻרֶ֗יךָ אֵ֚ת כָּל־אֶ֣רֶץ כְּנַ֔עַן לַאֲחֻזַּ֖ת </a:t>
            </a:r>
            <a:r>
              <a:rPr lang="he-IL" sz="3200" b="1" dirty="0" smtClean="0">
                <a:solidFill>
                  <a:schemeClr val="bg1"/>
                </a:solidFill>
                <a:effectLst>
                  <a:glow rad="101600">
                    <a:schemeClr val="tx1">
                      <a:alpha val="75000"/>
                    </a:schemeClr>
                  </a:glow>
                </a:effectLst>
              </a:rPr>
              <a:t>עוֹלָ֑ם</a:t>
            </a:r>
            <a:endParaRPr lang="he-IL" sz="3200" b="1" dirty="0">
              <a:solidFill>
                <a:schemeClr val="bg1"/>
              </a:solidFill>
              <a:effectLst>
                <a:glow rad="101600">
                  <a:schemeClr val="tx1">
                    <a:alpha val="75000"/>
                  </a:schemeClr>
                </a:glow>
              </a:effectLst>
            </a:endParaRPr>
          </a:p>
        </p:txBody>
      </p:sp>
    </p:spTree>
    <p:extLst>
      <p:ext uri="{BB962C8B-B14F-4D97-AF65-F5344CB8AC3E}">
        <p14:creationId xmlns:p14="http://schemas.microsoft.com/office/powerpoint/2010/main" val="34211657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9282"/>
                                        </p:tgtEl>
                                        <p:attrNameLst>
                                          <p:attrName>style.visibility</p:attrName>
                                        </p:attrNameLst>
                                      </p:cBhvr>
                                      <p:to>
                                        <p:strVal val="visible"/>
                                      </p:to>
                                    </p:set>
                                    <p:animEffect transition="in" filter="dissolve">
                                      <p:cBhvr>
                                        <p:cTn id="7" dur="500"/>
                                        <p:tgtEl>
                                          <p:spTgt spid="609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717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5677" name="WordArt 13"/>
          <p:cNvSpPr>
            <a:spLocks noChangeArrowheads="1" noChangeShapeType="1" noTextEdit="1"/>
          </p:cNvSpPr>
          <p:nvPr/>
        </p:nvSpPr>
        <p:spPr bwMode="auto">
          <a:xfrm>
            <a:off x="431800" y="279400"/>
            <a:ext cx="8305800" cy="2070100"/>
          </a:xfrm>
          <a:prstGeom prst="rect">
            <a:avLst/>
          </a:prstGeom>
        </p:spPr>
        <p:txBody>
          <a:bodyPr wrap="none" fromWordArt="1">
            <a:prstTxWarp prst="textPlain">
              <a:avLst>
                <a:gd name="adj" fmla="val 50000"/>
              </a:avLst>
            </a:prstTxWarp>
          </a:bodyPr>
          <a:lstStyle/>
          <a:p>
            <a:pPr defTabSz="914400" eaLnBrk="0" fontAlgn="base" hangingPunct="0">
              <a:spcBef>
                <a:spcPct val="0"/>
              </a:spcBef>
              <a:spcAft>
                <a:spcPct val="0"/>
              </a:spcAft>
              <a:defRPr/>
            </a:pPr>
            <a:r>
              <a:rPr lang="en-US" sz="3600" kern="10" dirty="0">
                <a:ln w="19050">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"And they shall live on </a:t>
            </a:r>
            <a:r>
              <a:rPr lang="en-US" sz="3600" kern="10" dirty="0">
                <a:ln w="19050">
                  <a:solidFill>
                    <a:srgbClr val="000000"/>
                  </a:solidFill>
                  <a:round/>
                  <a:headEnd/>
                  <a:tailEnd/>
                </a:ln>
                <a:solidFill>
                  <a:srgbClr val="FFF196"/>
                </a:solidFill>
                <a:effectLst>
                  <a:outerShdw blurRad="63500" dist="35921" dir="2700000" algn="ctr" rotWithShape="0">
                    <a:srgbClr val="000000"/>
                  </a:outerShdw>
                </a:effectLst>
                <a:latin typeface="Arial Black"/>
                <a:ea typeface="Arial Black"/>
                <a:cs typeface="Arial Black"/>
              </a:rPr>
              <a:t>the Land</a:t>
            </a:r>
          </a:p>
          <a:p>
            <a:pPr defTabSz="914400" eaLnBrk="0" fontAlgn="base" hangingPunct="0">
              <a:spcBef>
                <a:spcPct val="0"/>
              </a:spcBef>
              <a:spcAft>
                <a:spcPct val="0"/>
              </a:spcAft>
              <a:defRPr/>
            </a:pPr>
            <a:r>
              <a:rPr lang="en-US" sz="3600" kern="10" dirty="0">
                <a:ln w="19050">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that I gave to Jacob My servant,</a:t>
            </a:r>
          </a:p>
          <a:p>
            <a:pPr defTabSz="914400" eaLnBrk="0" fontAlgn="base" hangingPunct="0">
              <a:spcBef>
                <a:spcPct val="0"/>
              </a:spcBef>
              <a:spcAft>
                <a:spcPct val="0"/>
              </a:spcAft>
              <a:defRPr/>
            </a:pPr>
            <a:r>
              <a:rPr lang="en-US" sz="3600" kern="10" dirty="0">
                <a:ln w="19050">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in which your fathers lived; and</a:t>
            </a:r>
          </a:p>
          <a:p>
            <a:pPr defTabSz="914400" eaLnBrk="0" fontAlgn="base" hangingPunct="0">
              <a:spcBef>
                <a:spcPct val="0"/>
              </a:spcBef>
              <a:spcAft>
                <a:spcPct val="0"/>
              </a:spcAft>
              <a:defRPr/>
            </a:pPr>
            <a:r>
              <a:rPr lang="en-US" sz="3600" kern="10" dirty="0">
                <a:ln w="19050">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they will live on it, they, and</a:t>
            </a:r>
          </a:p>
          <a:p>
            <a:pPr defTabSz="914400" eaLnBrk="0" fontAlgn="base" hangingPunct="0">
              <a:spcBef>
                <a:spcPct val="0"/>
              </a:spcBef>
              <a:spcAft>
                <a:spcPct val="0"/>
              </a:spcAft>
              <a:defRPr/>
            </a:pPr>
            <a:r>
              <a:rPr lang="en-US" sz="3600" kern="10" dirty="0">
                <a:ln w="19050">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their sons, and their sons' sons,</a:t>
            </a:r>
          </a:p>
          <a:p>
            <a:pPr defTabSz="914400" eaLnBrk="0" fontAlgn="base" hangingPunct="0">
              <a:spcBef>
                <a:spcPct val="0"/>
              </a:spcBef>
              <a:spcAft>
                <a:spcPct val="0"/>
              </a:spcAft>
              <a:defRPr/>
            </a:pPr>
            <a:r>
              <a:rPr lang="en-US" sz="3600" kern="10" dirty="0">
                <a:ln w="19050">
                  <a:solidFill>
                    <a:srgbClr val="000000"/>
                  </a:solidFill>
                  <a:round/>
                  <a:headEnd/>
                  <a:tailEnd/>
                </a:ln>
                <a:solidFill>
                  <a:srgbClr val="FFF196"/>
                </a:solidFill>
                <a:effectLst>
                  <a:outerShdw blurRad="63500" dist="35921" dir="2700000" algn="ctr" rotWithShape="0">
                    <a:srgbClr val="000000"/>
                  </a:outerShdw>
                </a:effectLst>
                <a:latin typeface="Arial Black"/>
                <a:ea typeface="Arial Black"/>
                <a:cs typeface="Arial Black"/>
              </a:rPr>
              <a:t>forever</a:t>
            </a:r>
            <a:r>
              <a:rPr lang="en-US" sz="3600" kern="10" dirty="0">
                <a:ln w="19050">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 …"  </a:t>
            </a:r>
            <a:r>
              <a:rPr lang="en-US" sz="3600" kern="10" dirty="0">
                <a:ln w="19050">
                  <a:solidFill>
                    <a:srgbClr val="000000"/>
                  </a:solidFill>
                  <a:round/>
                  <a:headEnd/>
                  <a:tailEnd/>
                </a:ln>
                <a:solidFill>
                  <a:srgbClr val="FFE641"/>
                </a:solidFill>
                <a:effectLst>
                  <a:outerShdw blurRad="63500" dist="35921" dir="2700000" algn="ctr" rotWithShape="0">
                    <a:srgbClr val="000000"/>
                  </a:outerShdw>
                </a:effectLst>
                <a:latin typeface="Arial Black"/>
                <a:ea typeface="Arial Black"/>
                <a:cs typeface="Arial Black"/>
              </a:rPr>
              <a:t>Ezekiel 37:25</a:t>
            </a:r>
          </a:p>
        </p:txBody>
      </p:sp>
      <p:sp>
        <p:nvSpPr>
          <p:cNvPr id="2" name="Rectangle 1"/>
          <p:cNvSpPr/>
          <p:nvPr/>
        </p:nvSpPr>
        <p:spPr>
          <a:xfrm>
            <a:off x="177800" y="2648684"/>
            <a:ext cx="8712200" cy="1569660"/>
          </a:xfrm>
          <a:prstGeom prst="rect">
            <a:avLst/>
          </a:prstGeom>
        </p:spPr>
        <p:txBody>
          <a:bodyPr wrap="square">
            <a:spAutoFit/>
          </a:bodyPr>
          <a:lstStyle/>
          <a:p>
            <a:pPr algn="r"/>
            <a:r>
              <a:rPr lang="he-IL" sz="3200" b="1" dirty="0">
                <a:solidFill>
                  <a:schemeClr val="bg1"/>
                </a:solidFill>
                <a:effectLst>
                  <a:glow rad="101600">
                    <a:schemeClr val="tx1">
                      <a:alpha val="75000"/>
                    </a:schemeClr>
                  </a:glow>
                </a:effectLst>
              </a:rPr>
              <a:t>וְיָשְׁב֣וּ </a:t>
            </a:r>
            <a:r>
              <a:rPr lang="he-IL" sz="3200" b="1" dirty="0">
                <a:solidFill>
                  <a:srgbClr val="FFF196"/>
                </a:solidFill>
                <a:effectLst>
                  <a:glow rad="101600">
                    <a:schemeClr val="tx1">
                      <a:alpha val="75000"/>
                    </a:schemeClr>
                  </a:glow>
                </a:effectLst>
              </a:rPr>
              <a:t>עַל־הָאָ֗רֶץ </a:t>
            </a:r>
            <a:r>
              <a:rPr lang="he-IL" sz="3200" b="1" dirty="0">
                <a:solidFill>
                  <a:schemeClr val="bg1"/>
                </a:solidFill>
                <a:effectLst>
                  <a:glow rad="101600">
                    <a:schemeClr val="tx1">
                      <a:alpha val="75000"/>
                    </a:schemeClr>
                  </a:glow>
                </a:effectLst>
              </a:rPr>
              <a:t>אֲשֶׁ֤ר נָתַ֙תִּי֙ לְעַבְדִּ֣י לְיַֽעֲקֹ֔ב אֲשֶׁ֥ר יָֽשְׁבוּ־בָ֖הּ אֲבֽוֹתֵיכֶ֑ם וְיָשְׁב֣וּ עָלֶ֡יהָ הֵ֠מָּה וּבְנֵיהֶ֞ם וּבְנֵ֤י בְנֵיהֶם֙ עַד־עוֹלָ֔ם וְדָוִ֣ד עַבְדִּ֔י נָשִׂ֥יא לָהֶ֖ם </a:t>
            </a:r>
            <a:r>
              <a:rPr lang="he-IL" sz="3200" b="1" dirty="0">
                <a:solidFill>
                  <a:srgbClr val="FFF196"/>
                </a:solidFill>
                <a:effectLst>
                  <a:glow rad="101600">
                    <a:schemeClr val="tx1">
                      <a:alpha val="75000"/>
                    </a:schemeClr>
                  </a:glow>
                </a:effectLst>
              </a:rPr>
              <a:t>לְעוֹלָֽם</a:t>
            </a:r>
            <a:r>
              <a:rPr lang="he-IL" sz="3200" b="1" dirty="0">
                <a:solidFill>
                  <a:schemeClr val="bg1"/>
                </a:solidFill>
                <a:effectLst>
                  <a:glow rad="101600">
                    <a:schemeClr val="tx1">
                      <a:alpha val="75000"/>
                    </a:schemeClr>
                  </a:glow>
                </a:effectLst>
              </a:rPr>
              <a:t>׃</a:t>
            </a:r>
            <a:endParaRPr lang="en-US" sz="3200" b="1" dirty="0">
              <a:solidFill>
                <a:schemeClr val="bg1"/>
              </a:solidFill>
              <a:effectLst>
                <a:glow rad="101600">
                  <a:schemeClr val="tx1">
                    <a:alpha val="75000"/>
                  </a:schemeClr>
                </a:glow>
              </a:effectLst>
            </a:endParaRPr>
          </a:p>
        </p:txBody>
      </p:sp>
    </p:spTree>
    <p:extLst>
      <p:ext uri="{BB962C8B-B14F-4D97-AF65-F5344CB8AC3E}">
        <p14:creationId xmlns:p14="http://schemas.microsoft.com/office/powerpoint/2010/main" val="1921923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10307" name="Text Box 3"/>
          <p:cNvSpPr txBox="1">
            <a:spLocks noChangeArrowheads="1"/>
          </p:cNvSpPr>
          <p:nvPr/>
        </p:nvSpPr>
        <p:spPr bwMode="auto">
          <a:xfrm>
            <a:off x="304800" y="381000"/>
            <a:ext cx="8397875" cy="2441575"/>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defTabSz="914400" eaLnBrk="0" fontAlgn="base" hangingPunct="0">
              <a:lnSpc>
                <a:spcPct val="90000"/>
              </a:lnSpc>
              <a:spcBef>
                <a:spcPct val="0"/>
              </a:spcBef>
              <a:spcAft>
                <a:spcPct val="0"/>
              </a:spcAft>
            </a:pPr>
            <a:r>
              <a:rPr lang="ja-JP" altLang="en-US" sz="4000" dirty="0" smtClean="0">
                <a:solidFill>
                  <a:schemeClr val="bg1"/>
                </a:solidFill>
                <a:effectLst>
                  <a:glow rad="101600">
                    <a:schemeClr val="tx1">
                      <a:alpha val="75000"/>
                    </a:schemeClr>
                  </a:glow>
                </a:effectLst>
                <a:latin typeface="Arial"/>
                <a:ea typeface="ＭＳ Ｐゴシック" charset="0"/>
              </a:rPr>
              <a:t>“</a:t>
            </a:r>
            <a:r>
              <a:rPr lang="en-US" sz="4000" dirty="0" smtClean="0">
                <a:solidFill>
                  <a:schemeClr val="bg1"/>
                </a:solidFill>
                <a:effectLst>
                  <a:glow rad="101600">
                    <a:schemeClr val="tx1">
                      <a:alpha val="75000"/>
                    </a:schemeClr>
                  </a:glow>
                </a:effectLst>
                <a:latin typeface="Techno" charset="0"/>
                <a:ea typeface="ＭＳ Ｐゴシック" charset="0"/>
              </a:rPr>
              <a:t>… then I will let you </a:t>
            </a:r>
            <a:r>
              <a:rPr lang="en-US" sz="4000" dirty="0" smtClean="0">
                <a:solidFill>
                  <a:srgbClr val="FFF196"/>
                </a:solidFill>
                <a:effectLst>
                  <a:glow rad="101600">
                    <a:schemeClr val="tx1">
                      <a:alpha val="75000"/>
                    </a:schemeClr>
                  </a:glow>
                </a:effectLst>
                <a:latin typeface="Techno" charset="0"/>
                <a:ea typeface="ＭＳ Ｐゴシック" charset="0"/>
              </a:rPr>
              <a:t>dwell in this place, in the land </a:t>
            </a:r>
            <a:r>
              <a:rPr lang="en-US" sz="4000" dirty="0" smtClean="0">
                <a:solidFill>
                  <a:schemeClr val="bg1"/>
                </a:solidFill>
                <a:effectLst>
                  <a:glow rad="101600">
                    <a:schemeClr val="tx1">
                      <a:alpha val="75000"/>
                    </a:schemeClr>
                  </a:glow>
                </a:effectLst>
                <a:latin typeface="Techno" charset="0"/>
                <a:ea typeface="ＭＳ Ｐゴシック" charset="0"/>
              </a:rPr>
              <a:t>that I gave to your fathers </a:t>
            </a:r>
            <a:r>
              <a:rPr lang="en-US" sz="4000" i="1" dirty="0" smtClean="0">
                <a:solidFill>
                  <a:srgbClr val="FFF196"/>
                </a:solidFill>
                <a:effectLst>
                  <a:glow rad="101600">
                    <a:schemeClr val="tx1">
                      <a:alpha val="75000"/>
                    </a:schemeClr>
                  </a:glow>
                </a:effectLst>
                <a:latin typeface="Techno" charset="0"/>
                <a:ea typeface="ＭＳ Ｐゴシック" charset="0"/>
              </a:rPr>
              <a:t>forever and ever</a:t>
            </a:r>
            <a:r>
              <a:rPr lang="en-US" sz="4000" dirty="0" smtClean="0">
                <a:solidFill>
                  <a:schemeClr val="bg1"/>
                </a:solidFill>
                <a:effectLst>
                  <a:glow rad="101600">
                    <a:schemeClr val="tx1">
                      <a:alpha val="75000"/>
                    </a:schemeClr>
                  </a:glow>
                </a:effectLst>
                <a:latin typeface="Techno" charset="0"/>
                <a:ea typeface="ＭＳ Ｐゴシック" charset="0"/>
              </a:rPr>
              <a:t>.</a:t>
            </a:r>
            <a:r>
              <a:rPr lang="ja-JP" altLang="en-US" sz="4000" dirty="0" smtClean="0">
                <a:solidFill>
                  <a:schemeClr val="bg1"/>
                </a:solidFill>
                <a:effectLst>
                  <a:glow rad="101600">
                    <a:schemeClr val="tx1">
                      <a:alpha val="75000"/>
                    </a:schemeClr>
                  </a:glow>
                </a:effectLst>
                <a:latin typeface="Arial"/>
                <a:ea typeface="ＭＳ Ｐゴシック" charset="0"/>
              </a:rPr>
              <a:t>”</a:t>
            </a:r>
            <a:r>
              <a:rPr lang="en-US" sz="4000" dirty="0" smtClean="0">
                <a:solidFill>
                  <a:schemeClr val="bg1"/>
                </a:solidFill>
                <a:effectLst>
                  <a:glow rad="101600">
                    <a:schemeClr val="tx1">
                      <a:alpha val="75000"/>
                    </a:schemeClr>
                  </a:glow>
                </a:effectLst>
                <a:latin typeface="Techno" charset="0"/>
                <a:ea typeface="ＭＳ Ｐゴシック" charset="0"/>
              </a:rPr>
              <a:t> </a:t>
            </a:r>
          </a:p>
          <a:p>
            <a:pPr algn="ctr" defTabSz="914400" eaLnBrk="0" fontAlgn="base" hangingPunct="0">
              <a:spcBef>
                <a:spcPct val="0"/>
              </a:spcBef>
              <a:spcAft>
                <a:spcPct val="0"/>
              </a:spcAft>
            </a:pPr>
            <a:endParaRPr lang="en-US" sz="1000" dirty="0" smtClean="0">
              <a:solidFill>
                <a:srgbClr val="0000D4"/>
              </a:solidFill>
              <a:effectLst>
                <a:glow rad="101600">
                  <a:schemeClr val="tx1">
                    <a:alpha val="75000"/>
                  </a:schemeClr>
                </a:glow>
              </a:effectLst>
              <a:latin typeface="Techno" charset="0"/>
              <a:ea typeface="ＭＳ Ｐゴシック" charset="0"/>
            </a:endParaRPr>
          </a:p>
          <a:p>
            <a:pPr algn="ctr" defTabSz="914400" eaLnBrk="0" fontAlgn="base" hangingPunct="0">
              <a:spcBef>
                <a:spcPct val="0"/>
              </a:spcBef>
              <a:spcAft>
                <a:spcPct val="0"/>
              </a:spcAft>
            </a:pPr>
            <a:r>
              <a:rPr lang="en-US" sz="3600" dirty="0" smtClean="0">
                <a:solidFill>
                  <a:srgbClr val="FFFBC1"/>
                </a:solidFill>
                <a:effectLst>
                  <a:glow rad="101600">
                    <a:schemeClr val="tx1">
                      <a:alpha val="75000"/>
                    </a:schemeClr>
                  </a:glow>
                </a:effectLst>
                <a:latin typeface="Techno" charset="0"/>
                <a:ea typeface="ＭＳ Ｐゴシック" charset="0"/>
              </a:rPr>
              <a:t>Jeremiah 7:7</a:t>
            </a:r>
            <a:r>
              <a:rPr lang="en-US" sz="3200" dirty="0" smtClean="0">
                <a:solidFill>
                  <a:srgbClr val="FFFBC1"/>
                </a:solidFill>
                <a:effectLst>
                  <a:glow rad="101600">
                    <a:schemeClr val="tx1">
                      <a:alpha val="75000"/>
                    </a:schemeClr>
                  </a:glow>
                </a:effectLst>
                <a:latin typeface="Geneva" charset="0"/>
                <a:ea typeface="ＭＳ Ｐゴシック" charset="0"/>
              </a:rPr>
              <a:t> </a:t>
            </a:r>
          </a:p>
        </p:txBody>
      </p:sp>
      <p:sp>
        <p:nvSpPr>
          <p:cNvPr id="610308" name="Text Box 4"/>
          <p:cNvSpPr txBox="1">
            <a:spLocks noChangeArrowheads="1"/>
          </p:cNvSpPr>
          <p:nvPr/>
        </p:nvSpPr>
        <p:spPr bwMode="auto">
          <a:xfrm>
            <a:off x="533400" y="3241675"/>
            <a:ext cx="8169275" cy="320087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defTabSz="914400" eaLnBrk="0" fontAlgn="base" hangingPunct="0">
              <a:lnSpc>
                <a:spcPct val="80000"/>
              </a:lnSpc>
              <a:spcBef>
                <a:spcPct val="0"/>
              </a:spcBef>
              <a:spcAft>
                <a:spcPct val="0"/>
              </a:spcAft>
            </a:pPr>
            <a:r>
              <a:rPr lang="ja-JP" altLang="en-US" sz="4000" dirty="0" smtClean="0">
                <a:solidFill>
                  <a:schemeClr val="bg1"/>
                </a:solidFill>
                <a:effectLst>
                  <a:glow rad="101600">
                    <a:schemeClr val="tx1">
                      <a:alpha val="75000"/>
                    </a:schemeClr>
                  </a:glow>
                </a:effectLst>
                <a:latin typeface="Arial"/>
                <a:ea typeface="ＭＳ Ｐゴシック" charset="0"/>
              </a:rPr>
              <a:t>“</a:t>
            </a:r>
            <a:r>
              <a:rPr lang="en-US" sz="4000" dirty="0" smtClean="0">
                <a:solidFill>
                  <a:schemeClr val="bg1"/>
                </a:solidFill>
                <a:effectLst>
                  <a:glow rad="101600">
                    <a:schemeClr val="tx1">
                      <a:alpha val="75000"/>
                    </a:schemeClr>
                  </a:glow>
                </a:effectLst>
                <a:latin typeface="Techno" charset="0"/>
                <a:ea typeface="ＭＳ Ｐゴシック" charset="0"/>
              </a:rPr>
              <a:t>Turn now everyone from his evil way and from the evil of your deeds, and </a:t>
            </a:r>
            <a:r>
              <a:rPr lang="en-US" sz="4000" dirty="0" smtClean="0">
                <a:solidFill>
                  <a:srgbClr val="FFF196"/>
                </a:solidFill>
                <a:effectLst>
                  <a:glow rad="101600">
                    <a:schemeClr val="tx1">
                      <a:alpha val="75000"/>
                    </a:schemeClr>
                  </a:glow>
                </a:effectLst>
                <a:latin typeface="Techno" charset="0"/>
                <a:ea typeface="ＭＳ Ｐゴシック" charset="0"/>
              </a:rPr>
              <a:t>dwell on the land </a:t>
            </a:r>
            <a:r>
              <a:rPr lang="en-US" sz="4000" dirty="0" smtClean="0">
                <a:solidFill>
                  <a:schemeClr val="bg1"/>
                </a:solidFill>
                <a:effectLst>
                  <a:glow rad="101600">
                    <a:schemeClr val="tx1">
                      <a:alpha val="75000"/>
                    </a:schemeClr>
                  </a:glow>
                </a:effectLst>
                <a:latin typeface="Techno" charset="0"/>
                <a:ea typeface="ＭＳ Ｐゴシック" charset="0"/>
              </a:rPr>
              <a:t>which the LORD has given to you and your forefathers </a:t>
            </a:r>
            <a:r>
              <a:rPr lang="en-US" sz="4000" i="1" dirty="0" smtClean="0">
                <a:solidFill>
                  <a:srgbClr val="FFF196"/>
                </a:solidFill>
                <a:effectLst>
                  <a:glow rad="101600">
                    <a:schemeClr val="tx1">
                      <a:alpha val="75000"/>
                    </a:schemeClr>
                  </a:glow>
                </a:effectLst>
                <a:latin typeface="Techno" charset="0"/>
                <a:ea typeface="ＭＳ Ｐゴシック" charset="0"/>
              </a:rPr>
              <a:t>forever and ever</a:t>
            </a:r>
            <a:r>
              <a:rPr lang="en-US" sz="4000" dirty="0" smtClean="0">
                <a:solidFill>
                  <a:schemeClr val="bg1"/>
                </a:solidFill>
                <a:effectLst>
                  <a:glow rad="101600">
                    <a:schemeClr val="tx1">
                      <a:alpha val="75000"/>
                    </a:schemeClr>
                  </a:glow>
                </a:effectLst>
                <a:latin typeface="Techno" charset="0"/>
                <a:ea typeface="ＭＳ Ｐゴシック" charset="0"/>
              </a:rPr>
              <a:t>.</a:t>
            </a:r>
            <a:r>
              <a:rPr lang="ja-JP" altLang="en-US" sz="4000" dirty="0" smtClean="0">
                <a:solidFill>
                  <a:schemeClr val="bg1"/>
                </a:solidFill>
                <a:effectLst>
                  <a:glow rad="101600">
                    <a:schemeClr val="tx1">
                      <a:alpha val="75000"/>
                    </a:schemeClr>
                  </a:glow>
                </a:effectLst>
                <a:latin typeface="Arial"/>
                <a:ea typeface="ＭＳ Ｐゴシック" charset="0"/>
              </a:rPr>
              <a:t>”</a:t>
            </a:r>
            <a:endParaRPr lang="en-US" sz="3200" dirty="0" smtClean="0">
              <a:solidFill>
                <a:schemeClr val="bg1"/>
              </a:solidFill>
              <a:effectLst>
                <a:glow rad="101600">
                  <a:schemeClr val="tx1">
                    <a:alpha val="75000"/>
                  </a:schemeClr>
                </a:glow>
              </a:effectLst>
              <a:latin typeface="Techno" charset="0"/>
              <a:ea typeface="ＭＳ Ｐゴシック" charset="0"/>
            </a:endParaRPr>
          </a:p>
          <a:p>
            <a:pPr algn="ctr" defTabSz="914400" eaLnBrk="0" fontAlgn="base" hangingPunct="0">
              <a:spcBef>
                <a:spcPct val="0"/>
              </a:spcBef>
              <a:spcAft>
                <a:spcPct val="0"/>
              </a:spcAft>
            </a:pPr>
            <a:r>
              <a:rPr lang="en-US" sz="1000" dirty="0" smtClean="0">
                <a:solidFill>
                  <a:srgbClr val="FFAC2B"/>
                </a:solidFill>
                <a:effectLst>
                  <a:glow rad="101600">
                    <a:schemeClr val="tx1">
                      <a:alpha val="75000"/>
                    </a:schemeClr>
                  </a:glow>
                </a:effectLst>
                <a:latin typeface="Techno" charset="0"/>
                <a:ea typeface="ＭＳ Ｐゴシック" charset="0"/>
              </a:rPr>
              <a:t> </a:t>
            </a:r>
          </a:p>
          <a:p>
            <a:pPr algn="ctr" defTabSz="914400" eaLnBrk="0" fontAlgn="base" hangingPunct="0">
              <a:spcBef>
                <a:spcPct val="0"/>
              </a:spcBef>
              <a:spcAft>
                <a:spcPct val="0"/>
              </a:spcAft>
            </a:pPr>
            <a:r>
              <a:rPr lang="en-US" sz="3200" dirty="0" smtClean="0">
                <a:solidFill>
                  <a:srgbClr val="FFFBC1"/>
                </a:solidFill>
                <a:effectLst>
                  <a:glow rad="101600">
                    <a:schemeClr val="tx1">
                      <a:alpha val="75000"/>
                    </a:schemeClr>
                  </a:glow>
                </a:effectLst>
                <a:latin typeface="Techno" charset="0"/>
                <a:ea typeface="ＭＳ Ｐゴシック" charset="0"/>
              </a:rPr>
              <a:t>Jeremiah 25:5</a:t>
            </a:r>
          </a:p>
        </p:txBody>
      </p:sp>
    </p:spTree>
    <p:extLst>
      <p:ext uri="{BB962C8B-B14F-4D97-AF65-F5344CB8AC3E}">
        <p14:creationId xmlns:p14="http://schemas.microsoft.com/office/powerpoint/2010/main" val="2879637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10307"/>
                                        </p:tgtEl>
                                        <p:attrNameLst>
                                          <p:attrName>style.visibility</p:attrName>
                                        </p:attrNameLst>
                                      </p:cBhvr>
                                      <p:to>
                                        <p:strVal val="visible"/>
                                      </p:to>
                                    </p:set>
                                    <p:animEffect transition="in" filter="wipe(up)">
                                      <p:cBhvr>
                                        <p:cTn id="7" dur="500"/>
                                        <p:tgtEl>
                                          <p:spTgt spid="6103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10308"/>
                                        </p:tgtEl>
                                        <p:attrNameLst>
                                          <p:attrName>style.visibility</p:attrName>
                                        </p:attrNameLst>
                                      </p:cBhvr>
                                      <p:to>
                                        <p:strVal val="visible"/>
                                      </p:to>
                                    </p:set>
                                    <p:animEffect transition="in" filter="wipe(up)">
                                      <p:cBhvr>
                                        <p:cTn id="12" dur="500"/>
                                        <p:tgtEl>
                                          <p:spTgt spid="610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autoUpdateAnimBg="0"/>
      <p:bldP spid="61030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4195" name="Text Box 3"/>
          <p:cNvSpPr txBox="1">
            <a:spLocks noChangeArrowheads="1"/>
          </p:cNvSpPr>
          <p:nvPr/>
        </p:nvSpPr>
        <p:spPr bwMode="auto">
          <a:xfrm>
            <a:off x="304800" y="381000"/>
            <a:ext cx="8305800" cy="3292475"/>
          </a:xfrm>
          <a:prstGeom prst="rect">
            <a:avLst/>
          </a:prstGeom>
          <a:noFill/>
          <a:ln>
            <a:noFill/>
          </a:ln>
          <a:effectLst>
            <a:outerShdw blurRad="63500" dist="63500" dir="3187806"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defTabSz="914400" eaLnBrk="0" fontAlgn="base" hangingPunct="0">
              <a:spcBef>
                <a:spcPct val="0"/>
              </a:spcBef>
              <a:spcAft>
                <a:spcPct val="0"/>
              </a:spcAft>
            </a:pPr>
            <a:r>
              <a:rPr lang="en-US" sz="10500" dirty="0" smtClean="0">
                <a:solidFill>
                  <a:schemeClr val="bg1"/>
                </a:solidFill>
                <a:effectLst>
                  <a:glow rad="76200">
                    <a:schemeClr val="tx1">
                      <a:alpha val="75000"/>
                    </a:schemeClr>
                  </a:glow>
                </a:effectLst>
                <a:latin typeface="Hebrew" charset="0"/>
                <a:ea typeface="ＭＳ Ｐゴシック" charset="0"/>
              </a:rPr>
              <a:t>&lt;</a:t>
            </a:r>
            <a:r>
              <a:rPr lang="en-US" sz="10500" dirty="0" err="1" smtClean="0">
                <a:solidFill>
                  <a:schemeClr val="bg1"/>
                </a:solidFill>
                <a:effectLst>
                  <a:glow rad="76200">
                    <a:schemeClr val="tx1">
                      <a:alpha val="75000"/>
                    </a:schemeClr>
                  </a:glow>
                </a:effectLst>
                <a:latin typeface="Hebrew" charset="0"/>
                <a:ea typeface="ＭＳ Ｐゴシック" charset="0"/>
              </a:rPr>
              <a:t>lwu</a:t>
            </a:r>
            <a:r>
              <a:rPr lang="en-US" sz="10500" dirty="0" smtClean="0">
                <a:solidFill>
                  <a:schemeClr val="bg1"/>
                </a:solidFill>
                <a:effectLst>
                  <a:glow rad="76200">
                    <a:schemeClr val="tx1">
                      <a:alpha val="75000"/>
                    </a:schemeClr>
                  </a:glow>
                </a:effectLst>
                <a:latin typeface="Hebrew" charset="0"/>
                <a:ea typeface="ＭＳ Ｐゴシック" charset="0"/>
              </a:rPr>
              <a:t> /m</a:t>
            </a:r>
          </a:p>
          <a:p>
            <a:pPr algn="ctr" defTabSz="914400" eaLnBrk="0" fontAlgn="base" hangingPunct="0">
              <a:spcBef>
                <a:spcPct val="0"/>
              </a:spcBef>
              <a:spcAft>
                <a:spcPct val="0"/>
              </a:spcAft>
            </a:pPr>
            <a:r>
              <a:rPr lang="en-US" sz="10500" dirty="0" smtClean="0">
                <a:solidFill>
                  <a:schemeClr val="bg1"/>
                </a:solidFill>
                <a:effectLst>
                  <a:glow rad="76200">
                    <a:schemeClr val="tx1">
                      <a:alpha val="75000"/>
                    </a:schemeClr>
                  </a:glow>
                </a:effectLst>
                <a:latin typeface="Hebrew" charset="0"/>
                <a:ea typeface="ＭＳ Ｐゴシック" charset="0"/>
              </a:rPr>
              <a:t>&lt;</a:t>
            </a:r>
            <a:r>
              <a:rPr lang="en-US" sz="10500" dirty="0" err="1" smtClean="0">
                <a:solidFill>
                  <a:schemeClr val="bg1"/>
                </a:solidFill>
                <a:effectLst>
                  <a:glow rad="76200">
                    <a:schemeClr val="tx1">
                      <a:alpha val="75000"/>
                    </a:schemeClr>
                  </a:glow>
                </a:effectLst>
                <a:latin typeface="Hebrew" charset="0"/>
                <a:ea typeface="ＭＳ Ｐゴシック" charset="0"/>
              </a:rPr>
              <a:t>lwu</a:t>
            </a:r>
            <a:r>
              <a:rPr lang="en-US" sz="10500" dirty="0" smtClean="0">
                <a:solidFill>
                  <a:schemeClr val="bg1"/>
                </a:solidFill>
                <a:effectLst>
                  <a:glow rad="76200">
                    <a:schemeClr val="tx1">
                      <a:alpha val="75000"/>
                    </a:schemeClr>
                  </a:glow>
                </a:effectLst>
                <a:latin typeface="Hebrew" charset="0"/>
                <a:ea typeface="ＭＳ Ｐゴシック" charset="0"/>
              </a:rPr>
              <a:t> </a:t>
            </a:r>
            <a:r>
              <a:rPr lang="en-US" sz="10500" dirty="0" err="1" smtClean="0">
                <a:solidFill>
                  <a:schemeClr val="bg1"/>
                </a:solidFill>
                <a:effectLst>
                  <a:glow rad="76200">
                    <a:schemeClr val="tx1">
                      <a:alpha val="75000"/>
                    </a:schemeClr>
                  </a:glow>
                </a:effectLst>
                <a:latin typeface="Hebrew" charset="0"/>
                <a:ea typeface="ＭＳ Ｐゴシック" charset="0"/>
              </a:rPr>
              <a:t>duw</a:t>
            </a:r>
            <a:r>
              <a:rPr lang="en-US" sz="10500" dirty="0" smtClean="0">
                <a:solidFill>
                  <a:schemeClr val="bg1"/>
                </a:solidFill>
                <a:effectLst>
                  <a:glow rad="76200">
                    <a:schemeClr val="tx1">
                      <a:alpha val="75000"/>
                    </a:schemeClr>
                  </a:glow>
                </a:effectLst>
                <a:latin typeface="Hebrew" charset="0"/>
                <a:ea typeface="ＭＳ Ｐゴシック" charset="0"/>
              </a:rPr>
              <a:t> </a:t>
            </a:r>
          </a:p>
        </p:txBody>
      </p:sp>
      <p:sp>
        <p:nvSpPr>
          <p:cNvPr id="264196" name="Text Box 4"/>
          <p:cNvSpPr txBox="1">
            <a:spLocks noChangeArrowheads="1"/>
          </p:cNvSpPr>
          <p:nvPr/>
        </p:nvSpPr>
        <p:spPr bwMode="auto">
          <a:xfrm>
            <a:off x="190500" y="4267200"/>
            <a:ext cx="8648700" cy="1754327"/>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tabLst>
                <a:tab pos="236538" algn="l"/>
              </a:tabLst>
              <a:defRPr sz="2400">
                <a:solidFill>
                  <a:schemeClr val="tx1"/>
                </a:solidFill>
                <a:latin typeface="Times" charset="0"/>
                <a:ea typeface="ＭＳ Ｐゴシック" charset="0"/>
              </a:defRPr>
            </a:lvl1pPr>
            <a:lvl2pPr>
              <a:tabLst>
                <a:tab pos="236538" algn="l"/>
              </a:tabLst>
              <a:defRPr sz="2400">
                <a:solidFill>
                  <a:schemeClr val="tx1"/>
                </a:solidFill>
                <a:latin typeface="Times" charset="0"/>
                <a:ea typeface="ＭＳ Ｐゴシック" charset="0"/>
              </a:defRPr>
            </a:lvl2pPr>
            <a:lvl3pPr>
              <a:tabLst>
                <a:tab pos="236538" algn="l"/>
              </a:tabLst>
              <a:defRPr sz="2400">
                <a:solidFill>
                  <a:schemeClr val="tx1"/>
                </a:solidFill>
                <a:latin typeface="Times" charset="0"/>
                <a:ea typeface="ＭＳ Ｐゴシック" charset="0"/>
              </a:defRPr>
            </a:lvl3pPr>
            <a:lvl4pPr>
              <a:tabLst>
                <a:tab pos="236538" algn="l"/>
              </a:tabLst>
              <a:defRPr sz="2400">
                <a:solidFill>
                  <a:schemeClr val="tx1"/>
                </a:solidFill>
                <a:latin typeface="Times" charset="0"/>
                <a:ea typeface="ＭＳ Ｐゴシック" charset="0"/>
              </a:defRPr>
            </a:lvl4pPr>
            <a:lvl5pPr>
              <a:tabLst>
                <a:tab pos="236538" algn="l"/>
              </a:tabLst>
              <a:defRPr sz="2400">
                <a:solidFill>
                  <a:schemeClr val="tx1"/>
                </a:solidFill>
                <a:latin typeface="Times" charset="0"/>
                <a:ea typeface="ＭＳ Ｐゴシック" charset="0"/>
              </a:defRPr>
            </a:lvl5pPr>
            <a:lvl6pPr eaLnBrk="0" fontAlgn="base" hangingPunct="0">
              <a:spcBef>
                <a:spcPct val="0"/>
              </a:spcBef>
              <a:spcAft>
                <a:spcPct val="0"/>
              </a:spcAft>
              <a:tabLst>
                <a:tab pos="236538" algn="l"/>
              </a:tabLst>
              <a:defRPr sz="2400">
                <a:solidFill>
                  <a:schemeClr val="tx1"/>
                </a:solidFill>
                <a:latin typeface="Times" charset="0"/>
                <a:ea typeface="ＭＳ Ｐゴシック" charset="0"/>
              </a:defRPr>
            </a:lvl6pPr>
            <a:lvl7pPr eaLnBrk="0" fontAlgn="base" hangingPunct="0">
              <a:spcBef>
                <a:spcPct val="0"/>
              </a:spcBef>
              <a:spcAft>
                <a:spcPct val="0"/>
              </a:spcAft>
              <a:tabLst>
                <a:tab pos="236538" algn="l"/>
              </a:tabLst>
              <a:defRPr sz="2400">
                <a:solidFill>
                  <a:schemeClr val="tx1"/>
                </a:solidFill>
                <a:latin typeface="Times" charset="0"/>
                <a:ea typeface="ＭＳ Ｐゴシック" charset="0"/>
              </a:defRPr>
            </a:lvl7pPr>
            <a:lvl8pPr eaLnBrk="0" fontAlgn="base" hangingPunct="0">
              <a:spcBef>
                <a:spcPct val="0"/>
              </a:spcBef>
              <a:spcAft>
                <a:spcPct val="0"/>
              </a:spcAft>
              <a:tabLst>
                <a:tab pos="236538" algn="l"/>
              </a:tabLst>
              <a:defRPr sz="2400">
                <a:solidFill>
                  <a:schemeClr val="tx1"/>
                </a:solidFill>
                <a:latin typeface="Times" charset="0"/>
                <a:ea typeface="ＭＳ Ｐゴシック" charset="0"/>
              </a:defRPr>
            </a:lvl8pPr>
            <a:lvl9pPr eaLnBrk="0" fontAlgn="base" hangingPunct="0">
              <a:spcBef>
                <a:spcPct val="0"/>
              </a:spcBef>
              <a:spcAft>
                <a:spcPct val="0"/>
              </a:spcAft>
              <a:tabLst>
                <a:tab pos="236538" algn="l"/>
              </a:tabLst>
              <a:defRPr sz="2400">
                <a:solidFill>
                  <a:schemeClr val="tx1"/>
                </a:solidFill>
                <a:latin typeface="Times" charset="0"/>
                <a:ea typeface="ＭＳ Ｐゴシック" charset="0"/>
              </a:defRPr>
            </a:lvl9pPr>
          </a:lstStyle>
          <a:p>
            <a:pPr algn="ctr" defTabSz="914400" eaLnBrk="0" fontAlgn="base" hangingPunct="0">
              <a:spcBef>
                <a:spcPct val="0"/>
              </a:spcBef>
              <a:spcAft>
                <a:spcPct val="0"/>
              </a:spcAft>
            </a:pPr>
            <a:r>
              <a:rPr lang="en-US" sz="5400" dirty="0" smtClean="0">
                <a:solidFill>
                  <a:srgbClr val="FDFF89"/>
                </a:solidFill>
                <a:effectLst>
                  <a:glow rad="101600">
                    <a:schemeClr val="tx1">
                      <a:alpha val="75000"/>
                    </a:schemeClr>
                  </a:glow>
                </a:effectLst>
                <a:latin typeface="Techno" charset="0"/>
              </a:rPr>
              <a:t>(</a:t>
            </a:r>
            <a:r>
              <a:rPr lang="en-US" sz="5400" i="1" dirty="0" smtClean="0">
                <a:solidFill>
                  <a:srgbClr val="FDFF89"/>
                </a:solidFill>
                <a:effectLst>
                  <a:glow rad="101600">
                    <a:schemeClr val="tx1">
                      <a:alpha val="75000"/>
                    </a:schemeClr>
                  </a:glow>
                </a:effectLst>
                <a:latin typeface="Techno" charset="0"/>
              </a:rPr>
              <a:t>min </a:t>
            </a:r>
            <a:r>
              <a:rPr lang="ja-JP" altLang="en-US" sz="5400" i="1" dirty="0" smtClean="0">
                <a:solidFill>
                  <a:srgbClr val="FDFF89"/>
                </a:solidFill>
                <a:effectLst>
                  <a:glow rad="101600">
                    <a:schemeClr val="tx1">
                      <a:alpha val="75000"/>
                    </a:schemeClr>
                  </a:glow>
                </a:effectLst>
                <a:latin typeface="Arial"/>
              </a:rPr>
              <a:t>‘</a:t>
            </a:r>
            <a:r>
              <a:rPr lang="en-US" sz="5400" i="1" dirty="0" err="1" smtClean="0">
                <a:solidFill>
                  <a:srgbClr val="FDFF89"/>
                </a:solidFill>
                <a:effectLst>
                  <a:glow rad="101600">
                    <a:schemeClr val="tx1">
                      <a:alpha val="75000"/>
                    </a:schemeClr>
                  </a:glow>
                </a:effectLst>
                <a:latin typeface="Techno" charset="0"/>
              </a:rPr>
              <a:t>olam</a:t>
            </a:r>
            <a:r>
              <a:rPr lang="en-US" sz="5400" i="1" dirty="0" smtClean="0">
                <a:solidFill>
                  <a:srgbClr val="FDFF89"/>
                </a:solidFill>
                <a:effectLst>
                  <a:glow rad="101600">
                    <a:schemeClr val="tx1">
                      <a:alpha val="75000"/>
                    </a:schemeClr>
                  </a:glow>
                </a:effectLst>
                <a:latin typeface="Techno" charset="0"/>
              </a:rPr>
              <a:t> </a:t>
            </a:r>
            <a:r>
              <a:rPr lang="en-US" sz="5400" i="1" dirty="0" err="1" smtClean="0">
                <a:solidFill>
                  <a:srgbClr val="FDFF89"/>
                </a:solidFill>
                <a:effectLst>
                  <a:glow rad="101600">
                    <a:schemeClr val="tx1">
                      <a:alpha val="75000"/>
                    </a:schemeClr>
                  </a:glow>
                </a:effectLst>
                <a:latin typeface="Techno" charset="0"/>
              </a:rPr>
              <a:t>v</a:t>
            </a:r>
            <a:r>
              <a:rPr lang="en-US" sz="5400" i="1" dirty="0" err="1" smtClean="0">
                <a:solidFill>
                  <a:srgbClr val="FDFF89"/>
                </a:solidFill>
                <a:effectLst>
                  <a:glow rad="101600">
                    <a:schemeClr val="tx1">
                      <a:alpha val="75000"/>
                    </a:schemeClr>
                  </a:glow>
                </a:effectLst>
                <a:latin typeface="Arial"/>
              </a:rPr>
              <a:t>’</a:t>
            </a:r>
            <a:r>
              <a:rPr lang="en-US" sz="5400" i="1" dirty="0" err="1" smtClean="0">
                <a:solidFill>
                  <a:srgbClr val="FDFF89"/>
                </a:solidFill>
                <a:effectLst>
                  <a:glow rad="101600">
                    <a:schemeClr val="tx1">
                      <a:alpha val="75000"/>
                    </a:schemeClr>
                  </a:glow>
                </a:effectLst>
                <a:latin typeface="Techno" charset="0"/>
              </a:rPr>
              <a:t>ad</a:t>
            </a:r>
            <a:r>
              <a:rPr lang="en-US" sz="5400" i="1" dirty="0" smtClean="0">
                <a:solidFill>
                  <a:srgbClr val="FDFF89"/>
                </a:solidFill>
                <a:effectLst>
                  <a:glow rad="101600">
                    <a:schemeClr val="tx1">
                      <a:alpha val="75000"/>
                    </a:schemeClr>
                  </a:glow>
                </a:effectLst>
                <a:latin typeface="Techno" charset="0"/>
              </a:rPr>
              <a:t> </a:t>
            </a:r>
            <a:r>
              <a:rPr lang="ja-JP" altLang="en-US" sz="5400" i="1" dirty="0" smtClean="0">
                <a:solidFill>
                  <a:srgbClr val="FDFF89"/>
                </a:solidFill>
                <a:effectLst>
                  <a:glow rad="101600">
                    <a:schemeClr val="tx1">
                      <a:alpha val="75000"/>
                    </a:schemeClr>
                  </a:glow>
                </a:effectLst>
                <a:latin typeface="Arial"/>
              </a:rPr>
              <a:t>‘</a:t>
            </a:r>
            <a:r>
              <a:rPr lang="en-US" sz="5400" i="1" dirty="0" err="1" smtClean="0">
                <a:solidFill>
                  <a:srgbClr val="FDFF89"/>
                </a:solidFill>
                <a:effectLst>
                  <a:glow rad="101600">
                    <a:schemeClr val="tx1">
                      <a:alpha val="75000"/>
                    </a:schemeClr>
                  </a:glow>
                </a:effectLst>
                <a:latin typeface="Techno" charset="0"/>
              </a:rPr>
              <a:t>olam</a:t>
            </a:r>
            <a:r>
              <a:rPr lang="en-US" sz="5400" dirty="0" smtClean="0">
                <a:solidFill>
                  <a:srgbClr val="FDFF89"/>
                </a:solidFill>
                <a:effectLst>
                  <a:glow rad="101600">
                    <a:schemeClr val="tx1">
                      <a:alpha val="75000"/>
                    </a:schemeClr>
                  </a:glow>
                </a:effectLst>
                <a:latin typeface="Techno" charset="0"/>
              </a:rPr>
              <a:t>)</a:t>
            </a:r>
            <a:r>
              <a:rPr lang="en-US" sz="5400" dirty="0" smtClean="0">
                <a:solidFill>
                  <a:srgbClr val="000000"/>
                </a:solidFill>
                <a:effectLst>
                  <a:glow rad="101600">
                    <a:schemeClr val="tx1">
                      <a:alpha val="75000"/>
                    </a:schemeClr>
                  </a:glow>
                </a:effectLst>
                <a:latin typeface="Techno" charset="0"/>
              </a:rPr>
              <a:t> </a:t>
            </a:r>
          </a:p>
          <a:p>
            <a:pPr algn="ctr" defTabSz="914400" eaLnBrk="0" fontAlgn="base" hangingPunct="0">
              <a:spcBef>
                <a:spcPct val="0"/>
              </a:spcBef>
              <a:spcAft>
                <a:spcPct val="0"/>
              </a:spcAft>
            </a:pPr>
            <a:r>
              <a:rPr lang="ja-JP" altLang="en-US" sz="5400" dirty="0" smtClean="0">
                <a:solidFill>
                  <a:srgbClr val="FFF196"/>
                </a:solidFill>
                <a:effectLst>
                  <a:glow rad="101600">
                    <a:schemeClr val="tx1">
                      <a:alpha val="75000"/>
                    </a:schemeClr>
                  </a:glow>
                </a:effectLst>
                <a:latin typeface="Arial"/>
              </a:rPr>
              <a:t>“</a:t>
            </a:r>
            <a:r>
              <a:rPr lang="en-US" sz="5400" dirty="0" smtClean="0">
                <a:solidFill>
                  <a:srgbClr val="FFF196"/>
                </a:solidFill>
                <a:effectLst>
                  <a:glow rad="101600">
                    <a:schemeClr val="tx1">
                      <a:alpha val="75000"/>
                    </a:schemeClr>
                  </a:glow>
                </a:effectLst>
                <a:latin typeface="Techno" charset="0"/>
              </a:rPr>
              <a:t>forever and ever</a:t>
            </a:r>
            <a:r>
              <a:rPr lang="ja-JP" altLang="en-US" sz="5400" dirty="0" smtClean="0">
                <a:solidFill>
                  <a:srgbClr val="FFF196"/>
                </a:solidFill>
                <a:effectLst>
                  <a:glow rad="101600">
                    <a:schemeClr val="tx1">
                      <a:alpha val="75000"/>
                    </a:schemeClr>
                  </a:glow>
                </a:effectLst>
                <a:latin typeface="Arial"/>
              </a:rPr>
              <a:t>”</a:t>
            </a:r>
            <a:r>
              <a:rPr lang="en-US" sz="5400" dirty="0" smtClean="0">
                <a:solidFill>
                  <a:srgbClr val="FFF196"/>
                </a:solidFill>
                <a:effectLst>
                  <a:glow rad="101600">
                    <a:schemeClr val="tx1">
                      <a:alpha val="75000"/>
                    </a:schemeClr>
                  </a:glow>
                </a:effectLst>
                <a:latin typeface="Techno" charset="0"/>
              </a:rPr>
              <a:t> </a:t>
            </a:r>
          </a:p>
        </p:txBody>
      </p:sp>
    </p:spTree>
    <p:extLst>
      <p:ext uri="{BB962C8B-B14F-4D97-AF65-F5344CB8AC3E}">
        <p14:creationId xmlns:p14="http://schemas.microsoft.com/office/powerpoint/2010/main" val="3336723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64195"/>
                                        </p:tgtEl>
                                        <p:attrNameLst>
                                          <p:attrName>style.visibility</p:attrName>
                                        </p:attrNameLst>
                                      </p:cBhvr>
                                      <p:to>
                                        <p:strVal val="visible"/>
                                      </p:to>
                                    </p:set>
                                    <p:animEffect transition="in" filter="wipe(right)">
                                      <p:cBhvr>
                                        <p:cTn id="7" dur="500"/>
                                        <p:tgtEl>
                                          <p:spTgt spid="264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64196"/>
                                        </p:tgtEl>
                                        <p:attrNameLst>
                                          <p:attrName>style.visibility</p:attrName>
                                        </p:attrNameLst>
                                      </p:cBhvr>
                                      <p:to>
                                        <p:strVal val="visible"/>
                                      </p:to>
                                    </p:set>
                                    <p:animEffect transition="in" filter="wipe(up)">
                                      <p:cBhvr>
                                        <p:cTn id="12" dur="500"/>
                                        <p:tgtEl>
                                          <p:spTgt spid="264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5" grpId="0" autoUpdateAnimBg="0"/>
      <p:bldP spid="264196"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3075" name="Text Box 3"/>
          <p:cNvSpPr txBox="1">
            <a:spLocks noChangeArrowheads="1"/>
          </p:cNvSpPr>
          <p:nvPr/>
        </p:nvSpPr>
        <p:spPr bwMode="auto">
          <a:xfrm>
            <a:off x="533400" y="304800"/>
            <a:ext cx="8093075" cy="3093155"/>
          </a:xfrm>
          <a:prstGeom prst="rect">
            <a:avLst/>
          </a:prstGeom>
          <a:noFill/>
          <a:ln>
            <a:noFill/>
          </a:ln>
          <a:effectLst>
            <a:outerShdw blurRad="63500" dist="38099" dir="2700000" algn="ctr" rotWithShape="0">
              <a:schemeClr val="tx1">
                <a:alpha val="74998"/>
              </a:schemeClr>
            </a:outerShdw>
          </a:effectLst>
          <a:extLst/>
        </p:spPr>
        <p:txBody>
          <a:bodyPr>
            <a:spAutoFit/>
          </a:bodyPr>
          <a:lstStyle/>
          <a:p>
            <a:pPr defTabSz="914400" eaLnBrk="0" fontAlgn="base" hangingPunct="0">
              <a:lnSpc>
                <a:spcPct val="90000"/>
              </a:lnSpc>
              <a:spcBef>
                <a:spcPct val="0"/>
              </a:spcBef>
              <a:spcAft>
                <a:spcPct val="0"/>
              </a:spcAft>
              <a:defRPr/>
            </a:pPr>
            <a:r>
              <a:rPr lang="en-US" sz="3600" dirty="0">
                <a:solidFill>
                  <a:srgbClr val="FFFFFF"/>
                </a:solidFill>
                <a:effectLst>
                  <a:glow rad="190500">
                    <a:srgbClr val="000000">
                      <a:alpha val="75000"/>
                    </a:srgbClr>
                  </a:glow>
                </a:effectLst>
                <a:latin typeface="Techno" charset="0"/>
                <a:ea typeface="ＭＳ Ｐゴシック" charset="0"/>
                <a:cs typeface="ＭＳ Ｐゴシック" charset="0"/>
              </a:rPr>
              <a:t>A </a:t>
            </a:r>
            <a:r>
              <a:rPr lang="en-US" sz="3600" dirty="0">
                <a:solidFill>
                  <a:srgbClr val="FFF797"/>
                </a:solidFill>
                <a:effectLst>
                  <a:glow rad="190500">
                    <a:srgbClr val="000000">
                      <a:alpha val="75000"/>
                    </a:srgbClr>
                  </a:glow>
                </a:effectLst>
                <a:latin typeface="Techno" charset="0"/>
                <a:ea typeface="ＭＳ Ｐゴシック" charset="0"/>
                <a:cs typeface="ＭＳ Ｐゴシック" charset="0"/>
              </a:rPr>
              <a:t>legal contract </a:t>
            </a:r>
            <a:r>
              <a:rPr lang="en-US" sz="3600" dirty="0">
                <a:solidFill>
                  <a:srgbClr val="FFFFFF"/>
                </a:solidFill>
                <a:effectLst>
                  <a:glow rad="190500">
                    <a:srgbClr val="000000">
                      <a:alpha val="75000"/>
                    </a:srgbClr>
                  </a:glow>
                </a:effectLst>
                <a:latin typeface="Techno" charset="0"/>
                <a:ea typeface="ＭＳ Ｐゴシック" charset="0"/>
                <a:cs typeface="ＭＳ Ｐゴシック" charset="0"/>
              </a:rPr>
              <a:t>made between two parties requires a </a:t>
            </a:r>
            <a:r>
              <a:rPr lang="ja-JP" altLang="en-US" sz="3600" dirty="0">
                <a:solidFill>
                  <a:srgbClr val="FFFFFF"/>
                </a:solidFill>
                <a:effectLst>
                  <a:glow rad="190500">
                    <a:srgbClr val="000000">
                      <a:alpha val="75000"/>
                    </a:srgbClr>
                  </a:glow>
                </a:effectLst>
                <a:latin typeface="Arial"/>
                <a:ea typeface="ＭＳ Ｐゴシック" charset="0"/>
                <a:cs typeface="ＭＳ Ｐゴシック" charset="0"/>
              </a:rPr>
              <a:t>“</a:t>
            </a:r>
            <a:r>
              <a:rPr lang="en-US" sz="3600" dirty="0">
                <a:solidFill>
                  <a:srgbClr val="FFFFFF"/>
                </a:solidFill>
                <a:effectLst>
                  <a:glow rad="190500">
                    <a:srgbClr val="000000">
                      <a:alpha val="75000"/>
                    </a:srgbClr>
                  </a:glow>
                </a:effectLst>
                <a:latin typeface="Techno" charset="0"/>
                <a:ea typeface="ＭＳ Ｐゴシック" charset="0"/>
                <a:cs typeface="ＭＳ Ｐゴシック" charset="0"/>
              </a:rPr>
              <a:t>meeting of the minds.</a:t>
            </a:r>
            <a:r>
              <a:rPr lang="ja-JP" altLang="en-US" sz="3600" dirty="0">
                <a:solidFill>
                  <a:srgbClr val="FFFFFF"/>
                </a:solidFill>
                <a:effectLst>
                  <a:glow rad="190500">
                    <a:srgbClr val="000000">
                      <a:alpha val="75000"/>
                    </a:srgbClr>
                  </a:glow>
                </a:effectLst>
                <a:latin typeface="Arial"/>
                <a:ea typeface="ＭＳ Ｐゴシック" charset="0"/>
                <a:cs typeface="ＭＳ Ｐゴシック" charset="0"/>
              </a:rPr>
              <a:t>”</a:t>
            </a:r>
            <a:r>
              <a:rPr lang="en-US" sz="3600" dirty="0">
                <a:solidFill>
                  <a:srgbClr val="FFFFFF"/>
                </a:solidFill>
                <a:effectLst>
                  <a:glow rad="190500">
                    <a:srgbClr val="000000">
                      <a:alpha val="75000"/>
                    </a:srgbClr>
                  </a:glow>
                </a:effectLst>
                <a:latin typeface="Techno" charset="0"/>
                <a:ea typeface="ＭＳ Ｐゴシック" charset="0"/>
                <a:cs typeface="ＭＳ Ｐゴシック" charset="0"/>
              </a:rPr>
              <a:t> This means that in agreeing to the terms of the contract, each party must understand unambiguously the intention of the other</a:t>
            </a:r>
          </a:p>
          <a:p>
            <a:pPr defTabSz="914400" eaLnBrk="0" fontAlgn="base" hangingPunct="0">
              <a:lnSpc>
                <a:spcPct val="90000"/>
              </a:lnSpc>
              <a:spcBef>
                <a:spcPct val="0"/>
              </a:spcBef>
              <a:spcAft>
                <a:spcPct val="0"/>
              </a:spcAft>
              <a:defRPr/>
            </a:pPr>
            <a:r>
              <a:rPr lang="en-US" sz="3600" dirty="0">
                <a:solidFill>
                  <a:srgbClr val="FFFFFF"/>
                </a:solidFill>
                <a:effectLst>
                  <a:glow rad="190500">
                    <a:srgbClr val="000000">
                      <a:alpha val="75000"/>
                    </a:srgbClr>
                  </a:glow>
                </a:effectLst>
                <a:latin typeface="Techno" charset="0"/>
                <a:ea typeface="ＭＳ Ｐゴシック" charset="0"/>
                <a:cs typeface="ＭＳ Ｐゴシック" charset="0"/>
              </a:rPr>
              <a:t>to fulfill what has been promised.</a:t>
            </a:r>
          </a:p>
        </p:txBody>
      </p:sp>
    </p:spTree>
    <p:extLst>
      <p:ext uri="{BB962C8B-B14F-4D97-AF65-F5344CB8AC3E}">
        <p14:creationId xmlns:p14="http://schemas.microsoft.com/office/powerpoint/2010/main" val="337540187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43075"/>
                                        </p:tgtEl>
                                        <p:attrNameLst>
                                          <p:attrName>style.visibility</p:attrName>
                                        </p:attrNameLst>
                                      </p:cBhvr>
                                      <p:to>
                                        <p:strVal val="visible"/>
                                      </p:to>
                                    </p:set>
                                    <p:animEffect transition="in" filter="dissolve">
                                      <p:cBhvr>
                                        <p:cTn id="7" dur="500"/>
                                        <p:tgtEl>
                                          <p:spTgt spid="64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tx1"/>
            </a:gs>
            <a:gs pos="100000">
              <a:srgbClr val="660066"/>
            </a:gs>
          </a:gsLst>
          <a:lin ang="5400000" scaled="1"/>
        </a:gradFill>
        <a:effectLst/>
      </p:bgPr>
    </p:bg>
    <p:spTree>
      <p:nvGrpSpPr>
        <p:cNvPr id="1" name=""/>
        <p:cNvGrpSpPr/>
        <p:nvPr/>
      </p:nvGrpSpPr>
      <p:grpSpPr>
        <a:xfrm>
          <a:off x="0" y="0"/>
          <a:ext cx="0" cy="0"/>
          <a:chOff x="0" y="0"/>
          <a:chExt cx="0" cy="0"/>
        </a:xfrm>
      </p:grpSpPr>
      <p:grpSp>
        <p:nvGrpSpPr>
          <p:cNvPr id="18434" name="Group 2"/>
          <p:cNvGrpSpPr>
            <a:grpSpLocks/>
          </p:cNvGrpSpPr>
          <p:nvPr/>
        </p:nvGrpSpPr>
        <p:grpSpPr bwMode="auto">
          <a:xfrm>
            <a:off x="6172200" y="2819400"/>
            <a:ext cx="2819400" cy="3276600"/>
            <a:chOff x="3888" y="1776"/>
            <a:chExt cx="1776" cy="2064"/>
          </a:xfrm>
        </p:grpSpPr>
        <p:sp>
          <p:nvSpPr>
            <p:cNvPr id="18435" name="Line 3"/>
            <p:cNvSpPr>
              <a:spLocks noChangeShapeType="1"/>
            </p:cNvSpPr>
            <p:nvPr/>
          </p:nvSpPr>
          <p:spPr bwMode="auto">
            <a:xfrm flipH="1" flipV="1">
              <a:off x="3936" y="1776"/>
              <a:ext cx="816" cy="816"/>
            </a:xfrm>
            <a:prstGeom prst="line">
              <a:avLst/>
            </a:prstGeom>
            <a:noFill/>
            <a:ln w="38100">
              <a:solidFill>
                <a:srgbClr val="CC0000"/>
              </a:solidFill>
              <a:round/>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sz="2400" smtClean="0">
                <a:solidFill>
                  <a:srgbClr val="000000"/>
                </a:solidFill>
                <a:latin typeface="Times" charset="0"/>
                <a:ea typeface="ＭＳ Ｐゴシック" charset="0"/>
              </a:endParaRPr>
            </a:p>
          </p:txBody>
        </p:sp>
        <p:sp>
          <p:nvSpPr>
            <p:cNvPr id="18436" name="Rectangle 4"/>
            <p:cNvSpPr>
              <a:spLocks noChangeArrowheads="1"/>
            </p:cNvSpPr>
            <p:nvPr/>
          </p:nvSpPr>
          <p:spPr bwMode="auto">
            <a:xfrm>
              <a:off x="3888" y="2592"/>
              <a:ext cx="1776" cy="1248"/>
            </a:xfrm>
            <a:prstGeom prst="rect">
              <a:avLst/>
            </a:prstGeom>
            <a:gradFill rotWithShape="0">
              <a:gsLst>
                <a:gs pos="0">
                  <a:srgbClr val="FFFF66"/>
                </a:gs>
                <a:gs pos="100000">
                  <a:srgbClr val="CC0000"/>
                </a:gs>
              </a:gsLst>
              <a:path path="shape">
                <a:fillToRect l="50000" t="50000" r="50000" b="50000"/>
              </a:path>
            </a:gradFill>
            <a:ln w="9525">
              <a:solidFill>
                <a:srgbClr val="CC0000"/>
              </a:solidFill>
              <a:miter lim="800000"/>
              <a:headEnd/>
              <a:tailEnd/>
            </a:ln>
            <a:effectLst>
              <a:outerShdw blurRad="63500" dist="38099" dir="2700000" algn="ctr" rotWithShape="0">
                <a:schemeClr val="tx1">
                  <a:alpha val="74998"/>
                </a:schemeClr>
              </a:outerShdw>
            </a:effectLst>
          </p:spPr>
          <p:txBody>
            <a:bodyPr wrap="none" anchor="ctr"/>
            <a:lstStyle/>
            <a:p>
              <a:pPr algn="ctr" defTabSz="914400" eaLnBrk="0" fontAlgn="base" hangingPunct="0">
                <a:spcBef>
                  <a:spcPct val="0"/>
                </a:spcBef>
                <a:spcAft>
                  <a:spcPct val="0"/>
                </a:spcAft>
              </a:pPr>
              <a:endParaRPr lang="en-US" sz="3200" smtClean="0">
                <a:solidFill>
                  <a:srgbClr val="CC0000"/>
                </a:solidFill>
                <a:latin typeface="Times" charset="0"/>
                <a:ea typeface="ＭＳ Ｐゴシック" charset="0"/>
              </a:endParaRPr>
            </a:p>
          </p:txBody>
        </p:sp>
        <p:sp>
          <p:nvSpPr>
            <p:cNvPr id="18437" name="Text Box 5"/>
            <p:cNvSpPr txBox="1">
              <a:spLocks noChangeArrowheads="1"/>
            </p:cNvSpPr>
            <p:nvPr/>
          </p:nvSpPr>
          <p:spPr bwMode="auto">
            <a:xfrm>
              <a:off x="4072" y="2592"/>
              <a:ext cx="1373" cy="59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NEW</a:t>
              </a:r>
            </a:p>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COVENANT</a:t>
              </a:r>
              <a:endParaRPr lang="en-US" sz="2800" b="1" smtClean="0">
                <a:solidFill>
                  <a:srgbClr val="808080"/>
                </a:solidFill>
                <a:effectLst>
                  <a:outerShdw blurRad="38100" dist="38100" dir="2700000" algn="tl">
                    <a:srgbClr val="FFFFFF"/>
                  </a:outerShdw>
                </a:effectLst>
                <a:latin typeface="Helvetica" charset="0"/>
                <a:ea typeface="ＭＳ Ｐゴシック" charset="0"/>
              </a:endParaRPr>
            </a:p>
          </p:txBody>
        </p:sp>
        <p:sp>
          <p:nvSpPr>
            <p:cNvPr id="18438" name="Text Box 6"/>
            <p:cNvSpPr txBox="1">
              <a:spLocks noChangeArrowheads="1"/>
            </p:cNvSpPr>
            <p:nvPr/>
          </p:nvSpPr>
          <p:spPr bwMode="auto">
            <a:xfrm>
              <a:off x="4128" y="3456"/>
              <a:ext cx="1249" cy="327"/>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ja-JP" altLang="en-US" sz="2800" b="1" dirty="0" smtClean="0">
                  <a:solidFill>
                    <a:srgbClr val="FFF196"/>
                  </a:solidFill>
                  <a:latin typeface="Arial"/>
                  <a:ea typeface="ＭＳ Ｐゴシック" charset="0"/>
                </a:rPr>
                <a:t>“</a:t>
              </a:r>
              <a:r>
                <a:rPr lang="en-US" sz="2800" b="1" dirty="0" smtClean="0">
                  <a:solidFill>
                    <a:srgbClr val="FFF196"/>
                  </a:solidFill>
                  <a:latin typeface="Helvetica" charset="0"/>
                  <a:ea typeface="ＭＳ Ｐゴシック" charset="0"/>
                </a:rPr>
                <a:t>blessing</a:t>
              </a:r>
              <a:r>
                <a:rPr lang="ja-JP" altLang="en-US" sz="2800" b="1" dirty="0" smtClean="0">
                  <a:solidFill>
                    <a:srgbClr val="FFF196"/>
                  </a:solidFill>
                  <a:latin typeface="Arial"/>
                  <a:ea typeface="ＭＳ Ｐゴシック" charset="0"/>
                </a:rPr>
                <a:t>”</a:t>
              </a:r>
              <a:endParaRPr lang="en-US" sz="2800" b="1" dirty="0" smtClean="0">
                <a:solidFill>
                  <a:srgbClr val="FFF196"/>
                </a:solidFill>
                <a:effectLst>
                  <a:outerShdw blurRad="38100" dist="38100" dir="2700000" algn="tl">
                    <a:srgbClr val="FFFFFF"/>
                  </a:outerShdw>
                </a:effectLst>
                <a:latin typeface="Helvetica" charset="0"/>
                <a:ea typeface="ＭＳ Ｐゴシック" charset="0"/>
              </a:endParaRPr>
            </a:p>
          </p:txBody>
        </p:sp>
        <p:sp>
          <p:nvSpPr>
            <p:cNvPr id="18439" name="Text Box 7"/>
            <p:cNvSpPr txBox="1">
              <a:spLocks noChangeArrowheads="1"/>
            </p:cNvSpPr>
            <p:nvPr/>
          </p:nvSpPr>
          <p:spPr bwMode="auto">
            <a:xfrm>
              <a:off x="4186" y="3168"/>
              <a:ext cx="1226" cy="288"/>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400" b="1" i="1" smtClean="0">
                  <a:solidFill>
                    <a:srgbClr val="BBE0E3"/>
                  </a:solidFill>
                  <a:latin typeface="Helvetica" charset="0"/>
                  <a:ea typeface="ＭＳ Ｐゴシック" charset="0"/>
                </a:rPr>
                <a:t>Jeremiah 31</a:t>
              </a:r>
            </a:p>
          </p:txBody>
        </p:sp>
      </p:grpSp>
      <p:grpSp>
        <p:nvGrpSpPr>
          <p:cNvPr id="18440" name="Group 8"/>
          <p:cNvGrpSpPr>
            <a:grpSpLocks/>
          </p:cNvGrpSpPr>
          <p:nvPr/>
        </p:nvGrpSpPr>
        <p:grpSpPr bwMode="auto">
          <a:xfrm>
            <a:off x="3162300" y="2743200"/>
            <a:ext cx="2819400" cy="3352800"/>
            <a:chOff x="1992" y="1728"/>
            <a:chExt cx="1776" cy="2112"/>
          </a:xfrm>
        </p:grpSpPr>
        <p:sp>
          <p:nvSpPr>
            <p:cNvPr id="18441" name="Line 9"/>
            <p:cNvSpPr>
              <a:spLocks noChangeShapeType="1"/>
            </p:cNvSpPr>
            <p:nvPr/>
          </p:nvSpPr>
          <p:spPr bwMode="auto">
            <a:xfrm flipH="1" flipV="1">
              <a:off x="2784" y="1728"/>
              <a:ext cx="0" cy="864"/>
            </a:xfrm>
            <a:prstGeom prst="line">
              <a:avLst/>
            </a:prstGeom>
            <a:noFill/>
            <a:ln w="38100">
              <a:solidFill>
                <a:srgbClr val="0000CC"/>
              </a:solidFill>
              <a:round/>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sz="2400" smtClean="0">
                <a:solidFill>
                  <a:srgbClr val="000000"/>
                </a:solidFill>
                <a:latin typeface="Times" charset="0"/>
                <a:ea typeface="ＭＳ Ｐゴシック" charset="0"/>
              </a:endParaRPr>
            </a:p>
          </p:txBody>
        </p:sp>
        <p:sp>
          <p:nvSpPr>
            <p:cNvPr id="18442" name="Rectangle 10"/>
            <p:cNvSpPr>
              <a:spLocks noChangeArrowheads="1"/>
            </p:cNvSpPr>
            <p:nvPr/>
          </p:nvSpPr>
          <p:spPr bwMode="auto">
            <a:xfrm>
              <a:off x="1992" y="2592"/>
              <a:ext cx="1776" cy="1248"/>
            </a:xfrm>
            <a:prstGeom prst="rect">
              <a:avLst/>
            </a:prstGeom>
            <a:gradFill rotWithShape="0">
              <a:gsLst>
                <a:gs pos="0">
                  <a:srgbClr val="FFFF66"/>
                </a:gs>
                <a:gs pos="100000">
                  <a:srgbClr val="0000CC"/>
                </a:gs>
              </a:gsLst>
              <a:path path="shape">
                <a:fillToRect l="50000" t="50000" r="50000" b="50000"/>
              </a:path>
            </a:gradFill>
            <a:ln w="9525">
              <a:solidFill>
                <a:srgbClr val="0000CC"/>
              </a:solidFill>
              <a:miter lim="800000"/>
              <a:headEnd/>
              <a:tailEnd/>
            </a:ln>
            <a:effectLst>
              <a:outerShdw blurRad="63500" dist="38099" dir="2700000" algn="ctr" rotWithShape="0">
                <a:schemeClr val="tx1">
                  <a:alpha val="74998"/>
                </a:schemeClr>
              </a:outerShdw>
            </a:effectLst>
          </p:spPr>
          <p:txBody>
            <a:bodyPr wrap="none" anchor="ctr"/>
            <a:lstStyle/>
            <a:p>
              <a:pPr defTabSz="914400" eaLnBrk="0" fontAlgn="base" hangingPunct="0">
                <a:spcBef>
                  <a:spcPct val="0"/>
                </a:spcBef>
                <a:spcAft>
                  <a:spcPct val="0"/>
                </a:spcAft>
              </a:pPr>
              <a:endParaRPr lang="en-US" sz="2400" smtClean="0">
                <a:solidFill>
                  <a:srgbClr val="000000"/>
                </a:solidFill>
                <a:latin typeface="Times" charset="0"/>
                <a:ea typeface="ＭＳ Ｐゴシック" charset="0"/>
              </a:endParaRPr>
            </a:p>
          </p:txBody>
        </p:sp>
        <p:sp>
          <p:nvSpPr>
            <p:cNvPr id="18443" name="Text Box 11"/>
            <p:cNvSpPr txBox="1">
              <a:spLocks noChangeArrowheads="1"/>
            </p:cNvSpPr>
            <p:nvPr/>
          </p:nvSpPr>
          <p:spPr bwMode="auto">
            <a:xfrm>
              <a:off x="2195" y="2592"/>
              <a:ext cx="1373" cy="59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CC"/>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DAVIDIC</a:t>
              </a:r>
            </a:p>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COVENANT</a:t>
              </a:r>
            </a:p>
          </p:txBody>
        </p:sp>
        <p:sp>
          <p:nvSpPr>
            <p:cNvPr id="18444" name="Text Box 12"/>
            <p:cNvSpPr txBox="1">
              <a:spLocks noChangeArrowheads="1"/>
            </p:cNvSpPr>
            <p:nvPr/>
          </p:nvSpPr>
          <p:spPr bwMode="auto">
            <a:xfrm>
              <a:off x="2454" y="3456"/>
              <a:ext cx="851" cy="327"/>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ja-JP" altLang="en-US" sz="2800" b="1" dirty="0" smtClean="0">
                  <a:solidFill>
                    <a:srgbClr val="FFF196"/>
                  </a:solidFill>
                  <a:latin typeface="Arial"/>
                  <a:ea typeface="ＭＳ Ｐゴシック" charset="0"/>
                </a:rPr>
                <a:t>“</a:t>
              </a:r>
              <a:r>
                <a:rPr lang="en-US" sz="2800" b="1" dirty="0" smtClean="0">
                  <a:solidFill>
                    <a:srgbClr val="FFF196"/>
                  </a:solidFill>
                  <a:latin typeface="Helvetica" charset="0"/>
                  <a:ea typeface="ＭＳ Ｐゴシック" charset="0"/>
                </a:rPr>
                <a:t>seed</a:t>
              </a:r>
              <a:r>
                <a:rPr lang="ja-JP" altLang="en-US" sz="2800" b="1" dirty="0" smtClean="0">
                  <a:solidFill>
                    <a:srgbClr val="FFF196"/>
                  </a:solidFill>
                  <a:latin typeface="Arial"/>
                  <a:ea typeface="ＭＳ Ｐゴシック" charset="0"/>
                </a:rPr>
                <a:t>”</a:t>
              </a:r>
              <a:endParaRPr lang="en-US" sz="2800" b="1" dirty="0" smtClean="0">
                <a:solidFill>
                  <a:srgbClr val="FFF196"/>
                </a:solidFill>
                <a:effectLst>
                  <a:outerShdw blurRad="38100" dist="38100" dir="2700000" algn="tl">
                    <a:srgbClr val="FFFFFF"/>
                  </a:outerShdw>
                </a:effectLst>
                <a:latin typeface="Helvetica" charset="0"/>
                <a:ea typeface="ＭＳ Ｐゴシック" charset="0"/>
              </a:endParaRPr>
            </a:p>
          </p:txBody>
        </p:sp>
        <p:sp>
          <p:nvSpPr>
            <p:cNvPr id="18445" name="Text Box 13"/>
            <p:cNvSpPr txBox="1">
              <a:spLocks noChangeArrowheads="1"/>
            </p:cNvSpPr>
            <p:nvPr/>
          </p:nvSpPr>
          <p:spPr bwMode="auto">
            <a:xfrm>
              <a:off x="2320" y="3168"/>
              <a:ext cx="1119" cy="288"/>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400" b="1" i="1" smtClean="0">
                  <a:solidFill>
                    <a:srgbClr val="BBE0E3"/>
                  </a:solidFill>
                  <a:latin typeface="Helvetica" charset="0"/>
                  <a:ea typeface="ＭＳ Ｐゴシック" charset="0"/>
                </a:rPr>
                <a:t>2 Samuel 7</a:t>
              </a:r>
            </a:p>
          </p:txBody>
        </p:sp>
      </p:grpSp>
      <p:grpSp>
        <p:nvGrpSpPr>
          <p:cNvPr id="18446" name="Group 14"/>
          <p:cNvGrpSpPr>
            <a:grpSpLocks/>
          </p:cNvGrpSpPr>
          <p:nvPr/>
        </p:nvGrpSpPr>
        <p:grpSpPr bwMode="auto">
          <a:xfrm>
            <a:off x="152400" y="2819400"/>
            <a:ext cx="2819400" cy="3276600"/>
            <a:chOff x="96" y="1776"/>
            <a:chExt cx="1776" cy="2064"/>
          </a:xfrm>
        </p:grpSpPr>
        <p:sp>
          <p:nvSpPr>
            <p:cNvPr id="18447" name="Line 15"/>
            <p:cNvSpPr>
              <a:spLocks noChangeShapeType="1"/>
            </p:cNvSpPr>
            <p:nvPr/>
          </p:nvSpPr>
          <p:spPr bwMode="auto">
            <a:xfrm flipH="1">
              <a:off x="912" y="1776"/>
              <a:ext cx="816" cy="816"/>
            </a:xfrm>
            <a:prstGeom prst="line">
              <a:avLst/>
            </a:prstGeom>
            <a:noFill/>
            <a:ln w="38100">
              <a:solidFill>
                <a:srgbClr val="008000"/>
              </a:solidFill>
              <a:round/>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sz="2400" smtClean="0">
                <a:solidFill>
                  <a:srgbClr val="000000"/>
                </a:solidFill>
                <a:latin typeface="Times" charset="0"/>
                <a:ea typeface="ＭＳ Ｐゴシック" charset="0"/>
              </a:endParaRPr>
            </a:p>
          </p:txBody>
        </p:sp>
        <p:sp>
          <p:nvSpPr>
            <p:cNvPr id="18448" name="Rectangle 16"/>
            <p:cNvSpPr>
              <a:spLocks noChangeArrowheads="1"/>
            </p:cNvSpPr>
            <p:nvPr/>
          </p:nvSpPr>
          <p:spPr bwMode="auto">
            <a:xfrm>
              <a:off x="96" y="2592"/>
              <a:ext cx="1776" cy="1248"/>
            </a:xfrm>
            <a:prstGeom prst="rect">
              <a:avLst/>
            </a:prstGeom>
            <a:gradFill rotWithShape="0">
              <a:gsLst>
                <a:gs pos="0">
                  <a:srgbClr val="FFFF66"/>
                </a:gs>
                <a:gs pos="100000">
                  <a:srgbClr val="008000"/>
                </a:gs>
              </a:gsLst>
              <a:path path="shape">
                <a:fillToRect l="50000" t="50000" r="50000" b="50000"/>
              </a:path>
            </a:gradFill>
            <a:ln w="9525">
              <a:solidFill>
                <a:srgbClr val="008000"/>
              </a:solidFill>
              <a:miter lim="800000"/>
              <a:headEnd/>
              <a:tailEnd/>
            </a:ln>
            <a:effectLst>
              <a:outerShdw blurRad="63500" dist="38099" dir="2700000" algn="ctr" rotWithShape="0">
                <a:schemeClr val="tx1">
                  <a:alpha val="74998"/>
                </a:schemeClr>
              </a:outerShdw>
            </a:effectLst>
          </p:spPr>
          <p:txBody>
            <a:bodyPr wrap="none" anchor="ctr"/>
            <a:lstStyle/>
            <a:p>
              <a:pPr algn="ctr" defTabSz="914400" eaLnBrk="0" fontAlgn="base" hangingPunct="0">
                <a:spcBef>
                  <a:spcPct val="0"/>
                </a:spcBef>
                <a:spcAft>
                  <a:spcPct val="0"/>
                </a:spcAft>
              </a:pPr>
              <a:endParaRPr lang="en-US" sz="3200" smtClean="0">
                <a:solidFill>
                  <a:srgbClr val="FFFF66"/>
                </a:solidFill>
                <a:latin typeface="Times" charset="0"/>
                <a:ea typeface="ＭＳ Ｐゴシック" charset="0"/>
              </a:endParaRPr>
            </a:p>
          </p:txBody>
        </p:sp>
        <p:sp>
          <p:nvSpPr>
            <p:cNvPr id="18449" name="Text Box 17"/>
            <p:cNvSpPr txBox="1">
              <a:spLocks noChangeArrowheads="1"/>
            </p:cNvSpPr>
            <p:nvPr/>
          </p:nvSpPr>
          <p:spPr bwMode="auto">
            <a:xfrm>
              <a:off x="192" y="2592"/>
              <a:ext cx="1622" cy="59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ISRAEL LAND</a:t>
              </a:r>
            </a:p>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COVENANT</a:t>
              </a:r>
            </a:p>
          </p:txBody>
        </p:sp>
        <p:sp>
          <p:nvSpPr>
            <p:cNvPr id="18450" name="Text Box 18"/>
            <p:cNvSpPr txBox="1">
              <a:spLocks noChangeArrowheads="1"/>
            </p:cNvSpPr>
            <p:nvPr/>
          </p:nvSpPr>
          <p:spPr bwMode="auto">
            <a:xfrm>
              <a:off x="576" y="3456"/>
              <a:ext cx="800" cy="327"/>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ja-JP" altLang="en-US" sz="2800" b="1" dirty="0" smtClean="0">
                  <a:solidFill>
                    <a:srgbClr val="FFF196"/>
                  </a:solidFill>
                  <a:latin typeface="Arial"/>
                  <a:ea typeface="ＭＳ Ｐゴシック" charset="0"/>
                </a:rPr>
                <a:t>“</a:t>
              </a:r>
              <a:r>
                <a:rPr lang="en-US" sz="2800" b="1" dirty="0" smtClean="0">
                  <a:solidFill>
                    <a:srgbClr val="FFF196"/>
                  </a:solidFill>
                  <a:latin typeface="Helvetica" charset="0"/>
                  <a:ea typeface="ＭＳ Ｐゴシック" charset="0"/>
                </a:rPr>
                <a:t>land</a:t>
              </a:r>
              <a:r>
                <a:rPr lang="ja-JP" altLang="en-US" sz="2800" b="1" dirty="0" smtClean="0">
                  <a:solidFill>
                    <a:srgbClr val="FFF196"/>
                  </a:solidFill>
                  <a:latin typeface="Arial"/>
                  <a:ea typeface="ＭＳ Ｐゴシック" charset="0"/>
                </a:rPr>
                <a:t>”</a:t>
              </a:r>
              <a:endParaRPr lang="en-US" sz="2800" b="1" dirty="0" smtClean="0">
                <a:solidFill>
                  <a:srgbClr val="FFF196"/>
                </a:solidFill>
                <a:effectLst>
                  <a:outerShdw blurRad="38100" dist="38100" dir="2700000" algn="tl">
                    <a:srgbClr val="FFFFFF"/>
                  </a:outerShdw>
                </a:effectLst>
                <a:latin typeface="Helvetica" charset="0"/>
                <a:ea typeface="ＭＳ Ｐゴシック" charset="0"/>
              </a:endParaRPr>
            </a:p>
          </p:txBody>
        </p:sp>
        <p:sp>
          <p:nvSpPr>
            <p:cNvPr id="18451" name="Text Box 19"/>
            <p:cNvSpPr txBox="1">
              <a:spLocks noChangeArrowheads="1"/>
            </p:cNvSpPr>
            <p:nvPr/>
          </p:nvSpPr>
          <p:spPr bwMode="auto">
            <a:xfrm>
              <a:off x="144" y="3168"/>
              <a:ext cx="1620" cy="288"/>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400" b="1" i="1" smtClean="0">
                  <a:solidFill>
                    <a:srgbClr val="BBE0E3"/>
                  </a:solidFill>
                  <a:latin typeface="Helvetica" charset="0"/>
                  <a:ea typeface="ＭＳ Ｐゴシック" charset="0"/>
                </a:rPr>
                <a:t>Deuteronomy 30</a:t>
              </a:r>
              <a:endParaRPr lang="en-US" sz="2400" b="1" i="1" smtClean="0">
                <a:solidFill>
                  <a:srgbClr val="808080"/>
                </a:solidFill>
                <a:latin typeface="Helvetica" charset="0"/>
                <a:ea typeface="ＭＳ Ｐゴシック" charset="0"/>
              </a:endParaRPr>
            </a:p>
          </p:txBody>
        </p:sp>
      </p:grpSp>
      <p:sp>
        <p:nvSpPr>
          <p:cNvPr id="18452" name="Text Box 20"/>
          <p:cNvSpPr txBox="1">
            <a:spLocks noChangeArrowheads="1"/>
          </p:cNvSpPr>
          <p:nvPr/>
        </p:nvSpPr>
        <p:spPr bwMode="auto">
          <a:xfrm>
            <a:off x="1419225" y="228600"/>
            <a:ext cx="6378669" cy="707886"/>
          </a:xfrm>
          <a:prstGeom prst="rect">
            <a:avLst/>
          </a:prstGeom>
          <a:noFill/>
          <a:ln>
            <a:noFill/>
          </a:ln>
          <a:effectLst>
            <a:outerShdw blurRad="63500" dist="38099" dir="2700000" algn="ctr" rotWithShape="0">
              <a:schemeClr val="bg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r>
              <a:rPr lang="en-US" sz="4000" b="1" dirty="0" smtClean="0">
                <a:solidFill>
                  <a:srgbClr val="FFF196"/>
                </a:solidFill>
                <a:latin typeface="Helvetica" charset="0"/>
                <a:ea typeface="ＭＳ Ｐゴシック" charset="0"/>
              </a:rPr>
              <a:t>ABRAHAMIC COVENANT</a:t>
            </a:r>
            <a:endParaRPr lang="en-US" sz="4000" b="1" dirty="0" smtClean="0">
              <a:solidFill>
                <a:srgbClr val="FFF196"/>
              </a:solidFill>
              <a:effectLst>
                <a:outerShdw blurRad="38100" dist="38100" dir="2700000" algn="tl">
                  <a:srgbClr val="FFFFFF"/>
                </a:outerShdw>
              </a:effectLst>
              <a:latin typeface="Helvetica" charset="0"/>
              <a:ea typeface="ＭＳ Ｐゴシック" charset="0"/>
            </a:endParaRPr>
          </a:p>
        </p:txBody>
      </p:sp>
      <p:grpSp>
        <p:nvGrpSpPr>
          <p:cNvPr id="18453" name="Group 21"/>
          <p:cNvGrpSpPr>
            <a:grpSpLocks/>
          </p:cNvGrpSpPr>
          <p:nvPr/>
        </p:nvGrpSpPr>
        <p:grpSpPr bwMode="auto">
          <a:xfrm>
            <a:off x="2057400" y="1066800"/>
            <a:ext cx="5029200" cy="1905000"/>
            <a:chOff x="1296" y="672"/>
            <a:chExt cx="3168" cy="1200"/>
          </a:xfrm>
        </p:grpSpPr>
        <p:sp>
          <p:nvSpPr>
            <p:cNvPr id="18454" name="Rectangle 22"/>
            <p:cNvSpPr>
              <a:spLocks noChangeArrowheads="1"/>
            </p:cNvSpPr>
            <p:nvPr/>
          </p:nvSpPr>
          <p:spPr bwMode="auto">
            <a:xfrm>
              <a:off x="1296" y="672"/>
              <a:ext cx="3168" cy="1200"/>
            </a:xfrm>
            <a:prstGeom prst="rect">
              <a:avLst/>
            </a:prstGeom>
            <a:gradFill rotWithShape="0">
              <a:gsLst>
                <a:gs pos="0">
                  <a:srgbClr val="FFFF66"/>
                </a:gs>
                <a:gs pos="100000">
                  <a:srgbClr val="FF3399"/>
                </a:gs>
              </a:gsLst>
              <a:path path="shape">
                <a:fillToRect l="50000" t="50000" r="50000" b="50000"/>
              </a:path>
            </a:gradFill>
            <a:ln w="9525">
              <a:solidFill>
                <a:srgbClr val="FF3399"/>
              </a:solidFill>
              <a:miter lim="800000"/>
              <a:headEnd/>
              <a:tailEnd/>
            </a:ln>
            <a:effectLst>
              <a:outerShdw blurRad="63500" dist="38099" dir="2700000" algn="ctr" rotWithShape="0">
                <a:schemeClr val="tx1">
                  <a:alpha val="74998"/>
                </a:schemeClr>
              </a:outerShdw>
            </a:effectLst>
          </p:spPr>
          <p:txBody>
            <a:bodyPr wrap="none" anchor="ctr"/>
            <a:lstStyle/>
            <a:p>
              <a:pPr algn="ctr" defTabSz="914400" eaLnBrk="0" fontAlgn="base" hangingPunct="0">
                <a:spcBef>
                  <a:spcPct val="0"/>
                </a:spcBef>
                <a:spcAft>
                  <a:spcPct val="0"/>
                </a:spcAft>
              </a:pPr>
              <a:endParaRPr lang="en-US" sz="3200" smtClean="0">
                <a:solidFill>
                  <a:srgbClr val="000000"/>
                </a:solidFill>
                <a:latin typeface="Times" charset="0"/>
                <a:ea typeface="ＭＳ Ｐゴシック" charset="0"/>
              </a:endParaRPr>
            </a:p>
          </p:txBody>
        </p:sp>
        <p:sp>
          <p:nvSpPr>
            <p:cNvPr id="18455" name="Text Box 23"/>
            <p:cNvSpPr txBox="1">
              <a:spLocks noChangeArrowheads="1"/>
            </p:cNvSpPr>
            <p:nvPr/>
          </p:nvSpPr>
          <p:spPr bwMode="auto">
            <a:xfrm>
              <a:off x="2131" y="672"/>
              <a:ext cx="1497" cy="59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ABRAHAMIC</a:t>
              </a:r>
            </a:p>
            <a:p>
              <a:pPr algn="ctr" defTabSz="914400" eaLnBrk="0" fontAlgn="base" hangingPunct="0">
                <a:spcBef>
                  <a:spcPct val="0"/>
                </a:spcBef>
                <a:spcAft>
                  <a:spcPct val="0"/>
                </a:spcAft>
              </a:pPr>
              <a:r>
                <a:rPr lang="en-US" sz="2800" b="1" smtClean="0">
                  <a:solidFill>
                    <a:srgbClr val="FFFFFF"/>
                  </a:solidFill>
                  <a:effectLst>
                    <a:outerShdw blurRad="38100" dist="38100" dir="2700000" algn="tl">
                      <a:srgbClr val="808080"/>
                    </a:outerShdw>
                  </a:effectLst>
                  <a:latin typeface="Helvetica" charset="0"/>
                  <a:ea typeface="ＭＳ Ｐゴシック" charset="0"/>
                </a:rPr>
                <a:t>COVENANT</a:t>
              </a:r>
              <a:endParaRPr lang="en-US" sz="2800" b="1" smtClean="0">
                <a:solidFill>
                  <a:srgbClr val="808080"/>
                </a:solidFill>
                <a:effectLst>
                  <a:outerShdw blurRad="38100" dist="38100" dir="2700000" algn="tl">
                    <a:srgbClr val="FFFFFF"/>
                  </a:outerShdw>
                </a:effectLst>
                <a:latin typeface="Helvetica" charset="0"/>
                <a:ea typeface="ＭＳ Ｐゴシック" charset="0"/>
              </a:endParaRPr>
            </a:p>
          </p:txBody>
        </p:sp>
        <p:sp>
          <p:nvSpPr>
            <p:cNvPr id="18456" name="Text Box 24"/>
            <p:cNvSpPr txBox="1">
              <a:spLocks noChangeArrowheads="1"/>
            </p:cNvSpPr>
            <p:nvPr/>
          </p:nvSpPr>
          <p:spPr bwMode="auto">
            <a:xfrm>
              <a:off x="2090" y="1248"/>
              <a:ext cx="1578" cy="288"/>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en-US" sz="2400" b="1" i="1" smtClean="0">
                  <a:solidFill>
                    <a:srgbClr val="BBE0E3"/>
                  </a:solidFill>
                  <a:latin typeface="Helvetica" charset="0"/>
                  <a:ea typeface="ＭＳ Ｐゴシック" charset="0"/>
                </a:rPr>
                <a:t>Genesis 12:1-13</a:t>
              </a:r>
              <a:endParaRPr lang="en-US" sz="2400" b="1" i="1" smtClean="0">
                <a:solidFill>
                  <a:srgbClr val="808080"/>
                </a:solidFill>
                <a:latin typeface="Helvetica" charset="0"/>
                <a:ea typeface="ＭＳ Ｐゴシック" charset="0"/>
              </a:endParaRPr>
            </a:p>
          </p:txBody>
        </p:sp>
      </p:grpSp>
      <p:sp>
        <p:nvSpPr>
          <p:cNvPr id="18457" name="Text Box 25"/>
          <p:cNvSpPr txBox="1">
            <a:spLocks noChangeArrowheads="1"/>
          </p:cNvSpPr>
          <p:nvPr/>
        </p:nvSpPr>
        <p:spPr bwMode="auto">
          <a:xfrm>
            <a:off x="2133600" y="2438400"/>
            <a:ext cx="1270000"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ja-JP" altLang="en-US" sz="2800" b="1" smtClean="0">
                <a:solidFill>
                  <a:srgbClr val="008000"/>
                </a:solidFill>
                <a:effectLst>
                  <a:outerShdw blurRad="38100" dist="38100" dir="2700000" algn="tl">
                    <a:srgbClr val="FFFFFF"/>
                  </a:outerShdw>
                </a:effectLst>
                <a:latin typeface="Arial"/>
                <a:ea typeface="ＭＳ Ｐゴシック" charset="0"/>
              </a:rPr>
              <a:t>“</a:t>
            </a:r>
            <a:r>
              <a:rPr lang="en-US" sz="2800" b="1" smtClean="0">
                <a:solidFill>
                  <a:srgbClr val="008000"/>
                </a:solidFill>
                <a:effectLst>
                  <a:outerShdw blurRad="38100" dist="38100" dir="2700000" algn="tl">
                    <a:srgbClr val="FFFFFF"/>
                  </a:outerShdw>
                </a:effectLst>
                <a:latin typeface="Helvetica" charset="0"/>
                <a:ea typeface="ＭＳ Ｐゴシック" charset="0"/>
              </a:rPr>
              <a:t>land</a:t>
            </a:r>
            <a:r>
              <a:rPr lang="ja-JP" altLang="en-US" sz="2800" b="1" smtClean="0">
                <a:solidFill>
                  <a:srgbClr val="008000"/>
                </a:solidFill>
                <a:effectLst>
                  <a:outerShdw blurRad="38100" dist="38100" dir="2700000" algn="tl">
                    <a:srgbClr val="FFFFFF"/>
                  </a:outerShdw>
                </a:effectLst>
                <a:latin typeface="Arial"/>
                <a:ea typeface="ＭＳ Ｐゴシック" charset="0"/>
              </a:rPr>
              <a:t>”</a:t>
            </a:r>
            <a:endParaRPr lang="en-US" sz="2800" b="1" smtClean="0">
              <a:solidFill>
                <a:srgbClr val="008000"/>
              </a:solidFill>
              <a:effectLst>
                <a:outerShdw blurRad="38100" dist="38100" dir="2700000" algn="tl">
                  <a:srgbClr val="FFFFFF"/>
                </a:outerShdw>
              </a:effectLst>
              <a:latin typeface="Helvetica" charset="0"/>
              <a:ea typeface="ＭＳ Ｐゴシック" charset="0"/>
            </a:endParaRPr>
          </a:p>
        </p:txBody>
      </p:sp>
      <p:sp>
        <p:nvSpPr>
          <p:cNvPr id="18458" name="Text Box 26"/>
          <p:cNvSpPr txBox="1">
            <a:spLocks noChangeArrowheads="1"/>
          </p:cNvSpPr>
          <p:nvPr/>
        </p:nvSpPr>
        <p:spPr bwMode="auto">
          <a:xfrm>
            <a:off x="3581400" y="2438400"/>
            <a:ext cx="1350963"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ja-JP" altLang="en-US" sz="2800" b="1" smtClean="0">
                <a:solidFill>
                  <a:srgbClr val="0000CC"/>
                </a:solidFill>
                <a:effectLst>
                  <a:outerShdw blurRad="38100" dist="38100" dir="2700000" algn="tl">
                    <a:srgbClr val="FFFFFF"/>
                  </a:outerShdw>
                </a:effectLst>
                <a:latin typeface="Arial"/>
                <a:ea typeface="ＭＳ Ｐゴシック" charset="0"/>
              </a:rPr>
              <a:t>“</a:t>
            </a:r>
            <a:r>
              <a:rPr lang="en-US" sz="2800" b="1" smtClean="0">
                <a:solidFill>
                  <a:srgbClr val="0000CC"/>
                </a:solidFill>
                <a:effectLst>
                  <a:outerShdw blurRad="38100" dist="38100" dir="2700000" algn="tl">
                    <a:srgbClr val="FFFFFF"/>
                  </a:outerShdw>
                </a:effectLst>
                <a:latin typeface="Helvetica" charset="0"/>
                <a:ea typeface="ＭＳ Ｐゴシック" charset="0"/>
              </a:rPr>
              <a:t>seed</a:t>
            </a:r>
            <a:r>
              <a:rPr lang="ja-JP" altLang="en-US" sz="2800" b="1" smtClean="0">
                <a:solidFill>
                  <a:srgbClr val="0000CC"/>
                </a:solidFill>
                <a:effectLst>
                  <a:outerShdw blurRad="38100" dist="38100" dir="2700000" algn="tl">
                    <a:srgbClr val="FFFFFF"/>
                  </a:outerShdw>
                </a:effectLst>
                <a:latin typeface="Arial"/>
                <a:ea typeface="ＭＳ Ｐゴシック" charset="0"/>
              </a:rPr>
              <a:t>”</a:t>
            </a:r>
            <a:endParaRPr lang="en-US" sz="2800" b="1" smtClean="0">
              <a:solidFill>
                <a:srgbClr val="0000CC"/>
              </a:solidFill>
              <a:effectLst>
                <a:outerShdw blurRad="38100" dist="38100" dir="2700000" algn="tl">
                  <a:srgbClr val="FFFFFF"/>
                </a:outerShdw>
              </a:effectLst>
              <a:latin typeface="Helvetica" charset="0"/>
              <a:ea typeface="ＭＳ Ｐゴシック" charset="0"/>
            </a:endParaRPr>
          </a:p>
        </p:txBody>
      </p:sp>
      <p:sp>
        <p:nvSpPr>
          <p:cNvPr id="18459" name="Text Box 27"/>
          <p:cNvSpPr txBox="1">
            <a:spLocks noChangeArrowheads="1"/>
          </p:cNvSpPr>
          <p:nvPr/>
        </p:nvSpPr>
        <p:spPr bwMode="auto">
          <a:xfrm>
            <a:off x="5029200" y="2438400"/>
            <a:ext cx="1982788"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pPr>
            <a:r>
              <a:rPr lang="ja-JP" altLang="en-US" sz="2800" b="1" smtClean="0">
                <a:solidFill>
                  <a:srgbClr val="CC0000"/>
                </a:solidFill>
                <a:effectLst>
                  <a:outerShdw blurRad="38100" dist="38100" dir="2700000" algn="tl">
                    <a:srgbClr val="FFFFFF"/>
                  </a:outerShdw>
                </a:effectLst>
                <a:latin typeface="Arial"/>
                <a:ea typeface="ＭＳ Ｐゴシック" charset="0"/>
              </a:rPr>
              <a:t>“</a:t>
            </a:r>
            <a:r>
              <a:rPr lang="en-US" sz="2800" b="1" smtClean="0">
                <a:solidFill>
                  <a:srgbClr val="CC0000"/>
                </a:solidFill>
                <a:effectLst>
                  <a:outerShdw blurRad="38100" dist="38100" dir="2700000" algn="tl">
                    <a:srgbClr val="FFFFFF"/>
                  </a:outerShdw>
                </a:effectLst>
                <a:latin typeface="Helvetica" charset="0"/>
                <a:ea typeface="ＭＳ Ｐゴシック" charset="0"/>
              </a:rPr>
              <a:t>blessing</a:t>
            </a:r>
            <a:r>
              <a:rPr lang="ja-JP" altLang="en-US" sz="2800" b="1" smtClean="0">
                <a:solidFill>
                  <a:srgbClr val="CC0000"/>
                </a:solidFill>
                <a:effectLst>
                  <a:outerShdw blurRad="38100" dist="38100" dir="2700000" algn="tl">
                    <a:srgbClr val="FFFFFF"/>
                  </a:outerShdw>
                </a:effectLst>
                <a:latin typeface="Arial"/>
                <a:ea typeface="ＭＳ Ｐゴシック" charset="0"/>
              </a:rPr>
              <a:t>”</a:t>
            </a:r>
            <a:endParaRPr lang="en-US" sz="2800" b="1" smtClean="0">
              <a:solidFill>
                <a:srgbClr val="CC0000"/>
              </a:solidFill>
              <a:effectLst>
                <a:outerShdw blurRad="38100" dist="38100" dir="2700000" algn="tl">
                  <a:srgbClr val="FFFFFF"/>
                </a:outerShdw>
              </a:effectLst>
              <a:latin typeface="Helvetica" charset="0"/>
              <a:ea typeface="ＭＳ Ｐゴシック" charset="0"/>
            </a:endParaRPr>
          </a:p>
        </p:txBody>
      </p:sp>
    </p:spTree>
    <p:extLst>
      <p:ext uri="{BB962C8B-B14F-4D97-AF65-F5344CB8AC3E}">
        <p14:creationId xmlns:p14="http://schemas.microsoft.com/office/powerpoint/2010/main" val="9087438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18453"/>
                                        </p:tgtEl>
                                        <p:attrNameLst>
                                          <p:attrName>style.visibility</p:attrName>
                                        </p:attrNameLst>
                                      </p:cBhvr>
                                      <p:to>
                                        <p:strVal val="visible"/>
                                      </p:to>
                                    </p:set>
                                    <p:anim calcmode="lin" valueType="num">
                                      <p:cBhvr>
                                        <p:cTn id="7" dur="500" fill="hold"/>
                                        <p:tgtEl>
                                          <p:spTgt spid="18453"/>
                                        </p:tgtEl>
                                        <p:attrNameLst>
                                          <p:attrName>ppt_w</p:attrName>
                                        </p:attrNameLst>
                                      </p:cBhvr>
                                      <p:tavLst>
                                        <p:tav tm="0">
                                          <p:val>
                                            <p:fltVal val="0"/>
                                          </p:val>
                                        </p:tav>
                                        <p:tav tm="100000">
                                          <p:val>
                                            <p:strVal val="#ppt_w"/>
                                          </p:val>
                                        </p:tav>
                                      </p:tavLst>
                                    </p:anim>
                                    <p:anim calcmode="lin" valueType="num">
                                      <p:cBhvr>
                                        <p:cTn id="8" dur="500" fill="hold"/>
                                        <p:tgtEl>
                                          <p:spTgt spid="18453"/>
                                        </p:tgtEl>
                                        <p:attrNameLst>
                                          <p:attrName>ppt_h</p:attrName>
                                        </p:attrNameLst>
                                      </p:cBhvr>
                                      <p:tavLst>
                                        <p:tav tm="0">
                                          <p:val>
                                            <p:fltVal val="0"/>
                                          </p:val>
                                        </p:tav>
                                        <p:tav tm="100000">
                                          <p:val>
                                            <p:strVal val="#ppt_h"/>
                                          </p:val>
                                        </p:tav>
                                      </p:tavLst>
                                    </p:anim>
                                    <p:anim calcmode="lin" valueType="num">
                                      <p:cBhvr>
                                        <p:cTn id="9" dur="500" fill="hold"/>
                                        <p:tgtEl>
                                          <p:spTgt spid="18453"/>
                                        </p:tgtEl>
                                        <p:attrNameLst>
                                          <p:attrName>ppt_x</p:attrName>
                                        </p:attrNameLst>
                                      </p:cBhvr>
                                      <p:tavLst>
                                        <p:tav tm="0">
                                          <p:val>
                                            <p:fltVal val="0.5"/>
                                          </p:val>
                                        </p:tav>
                                        <p:tav tm="100000">
                                          <p:val>
                                            <p:strVal val="#ppt_x"/>
                                          </p:val>
                                        </p:tav>
                                      </p:tavLst>
                                    </p:anim>
                                    <p:anim calcmode="lin" valueType="num">
                                      <p:cBhvr>
                                        <p:cTn id="10" dur="500" fill="hold"/>
                                        <p:tgtEl>
                                          <p:spTgt spid="18453"/>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45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45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45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84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844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8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57" grpId="0" autoUpdateAnimBg="0"/>
      <p:bldP spid="18458" grpId="0" autoUpdateAnimBg="0"/>
      <p:bldP spid="1845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2770" name="Group 2"/>
          <p:cNvGrpSpPr>
            <a:grpSpLocks/>
          </p:cNvGrpSpPr>
          <p:nvPr/>
        </p:nvGrpSpPr>
        <p:grpSpPr bwMode="auto">
          <a:xfrm>
            <a:off x="228600" y="2209800"/>
            <a:ext cx="4343400" cy="3962400"/>
            <a:chOff x="144" y="1392"/>
            <a:chExt cx="2736" cy="2496"/>
          </a:xfrm>
        </p:grpSpPr>
        <p:sp>
          <p:nvSpPr>
            <p:cNvPr id="32771" name="Line 3"/>
            <p:cNvSpPr>
              <a:spLocks noChangeShapeType="1"/>
            </p:cNvSpPr>
            <p:nvPr/>
          </p:nvSpPr>
          <p:spPr bwMode="auto">
            <a:xfrm flipH="1">
              <a:off x="1104" y="1392"/>
              <a:ext cx="1776" cy="1776"/>
            </a:xfrm>
            <a:prstGeom prst="line">
              <a:avLst/>
            </a:prstGeom>
            <a:noFill/>
            <a:ln w="57150">
              <a:solidFill>
                <a:schemeClr val="bg1"/>
              </a:solidFill>
              <a:round/>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defRPr/>
              </a:pPr>
              <a:endParaRPr lang="en-US" sz="2400">
                <a:solidFill>
                  <a:srgbClr val="000000"/>
                </a:solidFill>
                <a:latin typeface="Times" charset="0"/>
                <a:ea typeface="ＭＳ Ｐゴシック" charset="0"/>
                <a:cs typeface="ＭＳ Ｐゴシック" charset="0"/>
              </a:endParaRPr>
            </a:p>
          </p:txBody>
        </p:sp>
        <p:sp>
          <p:nvSpPr>
            <p:cNvPr id="32772" name="Oval 4"/>
            <p:cNvSpPr>
              <a:spLocks noChangeArrowheads="1"/>
            </p:cNvSpPr>
            <p:nvPr/>
          </p:nvSpPr>
          <p:spPr bwMode="auto">
            <a:xfrm>
              <a:off x="144" y="3120"/>
              <a:ext cx="1680" cy="768"/>
            </a:xfrm>
            <a:prstGeom prst="ellipse">
              <a:avLst/>
            </a:prstGeom>
            <a:gradFill rotWithShape="0">
              <a:gsLst>
                <a:gs pos="0">
                  <a:srgbClr val="FFFF99"/>
                </a:gs>
                <a:gs pos="100000">
                  <a:srgbClr val="0000CC"/>
                </a:gs>
              </a:gsLst>
              <a:path path="shape">
                <a:fillToRect l="50000" t="50000" r="50000" b="50000"/>
              </a:path>
            </a:gradFill>
            <a:ln w="9525">
              <a:solidFill>
                <a:schemeClr val="bg1"/>
              </a:solidFill>
              <a:round/>
              <a:headEnd/>
              <a:tailEnd/>
            </a:ln>
            <a:effectLst>
              <a:outerShdw blurRad="63500" dist="38099" dir="2700000" algn="ctr" rotWithShape="0">
                <a:schemeClr val="tx1">
                  <a:alpha val="74998"/>
                </a:schemeClr>
              </a:outerShdw>
            </a:effectLst>
          </p:spPr>
          <p:txBody>
            <a:bodyPr wrap="none" anchor="ctr"/>
            <a:lstStyle/>
            <a:p>
              <a:pPr defTabSz="914400" eaLnBrk="0" fontAlgn="base" hangingPunct="0">
                <a:spcBef>
                  <a:spcPct val="0"/>
                </a:spcBef>
                <a:spcAft>
                  <a:spcPct val="0"/>
                </a:spcAft>
                <a:defRPr/>
              </a:pPr>
              <a:endParaRPr lang="en-US" sz="2400">
                <a:solidFill>
                  <a:srgbClr val="000000"/>
                </a:solidFill>
                <a:latin typeface="Times" charset="0"/>
                <a:ea typeface="ＭＳ Ｐゴシック" charset="0"/>
                <a:cs typeface="ＭＳ Ｐゴシック" charset="0"/>
              </a:endParaRPr>
            </a:p>
          </p:txBody>
        </p:sp>
        <p:sp>
          <p:nvSpPr>
            <p:cNvPr id="32773" name="Text Box 5"/>
            <p:cNvSpPr txBox="1">
              <a:spLocks noChangeArrowheads="1"/>
            </p:cNvSpPr>
            <p:nvPr/>
          </p:nvSpPr>
          <p:spPr bwMode="auto">
            <a:xfrm>
              <a:off x="595" y="3284"/>
              <a:ext cx="776" cy="410"/>
            </a:xfrm>
            <a:prstGeom prst="rect">
              <a:avLst/>
            </a:prstGeom>
            <a:noFill/>
            <a:ln w="9525">
              <a:solidFill>
                <a:schemeClr val="bg1"/>
              </a:solidFill>
              <a:miter lim="800000"/>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Lst>
          </p:spPr>
          <p:txBody>
            <a:bodyPr wrap="none">
              <a:spAutoFit/>
            </a:bodyPr>
            <a:lstStyle/>
            <a:p>
              <a:pPr algn="ctr" defTabSz="914400" eaLnBrk="0" fontAlgn="base" hangingPunct="0">
                <a:spcBef>
                  <a:spcPct val="0"/>
                </a:spcBef>
                <a:spcAft>
                  <a:spcPct val="0"/>
                </a:spcAft>
                <a:defRPr/>
              </a:pPr>
              <a:r>
                <a:rPr lang="en-US" sz="3600" dirty="0">
                  <a:solidFill>
                    <a:schemeClr val="bg1"/>
                  </a:solidFill>
                  <a:latin typeface="Techno" charset="0"/>
                  <a:ea typeface="ＭＳ Ｐゴシック" charset="0"/>
                  <a:cs typeface="ＭＳ Ｐゴシック" charset="0"/>
                </a:rPr>
                <a:t>Israel</a:t>
              </a:r>
              <a:endParaRPr lang="en-US" sz="3600" b="1" dirty="0">
                <a:solidFill>
                  <a:schemeClr val="bg1"/>
                </a:solidFill>
                <a:effectLst>
                  <a:outerShdw blurRad="38100" dist="38100" dir="2700000" algn="tl">
                    <a:srgbClr val="DDDDDD"/>
                  </a:outerShdw>
                </a:effectLst>
                <a:latin typeface="Techno" charset="0"/>
                <a:ea typeface="ＭＳ Ｐゴシック" charset="0"/>
                <a:cs typeface="ＭＳ Ｐゴシック" charset="0"/>
              </a:endParaRPr>
            </a:p>
          </p:txBody>
        </p:sp>
      </p:grpSp>
      <p:grpSp>
        <p:nvGrpSpPr>
          <p:cNvPr id="32774" name="Group 6"/>
          <p:cNvGrpSpPr>
            <a:grpSpLocks/>
          </p:cNvGrpSpPr>
          <p:nvPr/>
        </p:nvGrpSpPr>
        <p:grpSpPr bwMode="auto">
          <a:xfrm>
            <a:off x="4572000" y="2209800"/>
            <a:ext cx="4343400" cy="4038600"/>
            <a:chOff x="2880" y="1392"/>
            <a:chExt cx="2736" cy="2544"/>
          </a:xfrm>
        </p:grpSpPr>
        <p:sp>
          <p:nvSpPr>
            <p:cNvPr id="32775" name="Line 7"/>
            <p:cNvSpPr>
              <a:spLocks noChangeShapeType="1"/>
            </p:cNvSpPr>
            <p:nvPr/>
          </p:nvSpPr>
          <p:spPr bwMode="auto">
            <a:xfrm>
              <a:off x="2880" y="1392"/>
              <a:ext cx="1824" cy="1824"/>
            </a:xfrm>
            <a:prstGeom prst="line">
              <a:avLst/>
            </a:prstGeom>
            <a:noFill/>
            <a:ln w="57150">
              <a:solidFill>
                <a:schemeClr val="bg1"/>
              </a:solidFill>
              <a:round/>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defRPr/>
              </a:pPr>
              <a:endParaRPr lang="en-US" sz="2400">
                <a:solidFill>
                  <a:srgbClr val="000000"/>
                </a:solidFill>
                <a:latin typeface="Times" charset="0"/>
                <a:ea typeface="ＭＳ Ｐゴシック" charset="0"/>
                <a:cs typeface="ＭＳ Ｐゴシック" charset="0"/>
              </a:endParaRPr>
            </a:p>
          </p:txBody>
        </p:sp>
        <p:sp>
          <p:nvSpPr>
            <p:cNvPr id="32776" name="Oval 8"/>
            <p:cNvSpPr>
              <a:spLocks noChangeArrowheads="1"/>
            </p:cNvSpPr>
            <p:nvPr/>
          </p:nvSpPr>
          <p:spPr bwMode="auto">
            <a:xfrm>
              <a:off x="3936" y="3168"/>
              <a:ext cx="1680" cy="768"/>
            </a:xfrm>
            <a:prstGeom prst="ellipse">
              <a:avLst/>
            </a:prstGeom>
            <a:gradFill rotWithShape="0">
              <a:gsLst>
                <a:gs pos="0">
                  <a:srgbClr val="FFFF99"/>
                </a:gs>
                <a:gs pos="100000">
                  <a:srgbClr val="CC0000"/>
                </a:gs>
              </a:gsLst>
              <a:path path="shape">
                <a:fillToRect l="50000" t="50000" r="50000" b="50000"/>
              </a:path>
            </a:gradFill>
            <a:ln w="9525">
              <a:solidFill>
                <a:schemeClr val="bg1"/>
              </a:solidFill>
              <a:round/>
              <a:headEnd/>
              <a:tailEnd/>
            </a:ln>
            <a:effectLst>
              <a:outerShdw blurRad="63500" dist="38099" dir="2700000" algn="ctr" rotWithShape="0">
                <a:schemeClr val="tx1">
                  <a:alpha val="74998"/>
                </a:schemeClr>
              </a:outerShdw>
            </a:effectLst>
          </p:spPr>
          <p:txBody>
            <a:bodyPr wrap="none" anchor="ctr"/>
            <a:lstStyle/>
            <a:p>
              <a:pPr algn="ctr" defTabSz="914400" eaLnBrk="0" fontAlgn="base" hangingPunct="0">
                <a:spcBef>
                  <a:spcPct val="0"/>
                </a:spcBef>
                <a:spcAft>
                  <a:spcPct val="0"/>
                </a:spcAft>
                <a:defRPr/>
              </a:pPr>
              <a:endParaRPr lang="en-US" sz="3200">
                <a:solidFill>
                  <a:srgbClr val="CC0000"/>
                </a:solidFill>
                <a:latin typeface="Times" charset="0"/>
                <a:ea typeface="ＭＳ Ｐゴシック" charset="0"/>
                <a:cs typeface="ＭＳ Ｐゴシック" charset="0"/>
              </a:endParaRPr>
            </a:p>
          </p:txBody>
        </p:sp>
        <p:sp>
          <p:nvSpPr>
            <p:cNvPr id="32777" name="Text Box 9"/>
            <p:cNvSpPr txBox="1">
              <a:spLocks noChangeArrowheads="1"/>
            </p:cNvSpPr>
            <p:nvPr/>
          </p:nvSpPr>
          <p:spPr bwMode="auto">
            <a:xfrm>
              <a:off x="4343" y="3332"/>
              <a:ext cx="917" cy="410"/>
            </a:xfrm>
            <a:prstGeom prst="rect">
              <a:avLst/>
            </a:prstGeom>
            <a:noFill/>
            <a:ln w="9525">
              <a:solidFill>
                <a:schemeClr val="bg1"/>
              </a:solidFill>
              <a:miter lim="800000"/>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Lst>
          </p:spPr>
          <p:txBody>
            <a:bodyPr wrap="none">
              <a:spAutoFit/>
            </a:bodyPr>
            <a:lstStyle/>
            <a:p>
              <a:pPr algn="ctr" defTabSz="914400" eaLnBrk="0" fontAlgn="base" hangingPunct="0">
                <a:spcBef>
                  <a:spcPct val="0"/>
                </a:spcBef>
                <a:spcAft>
                  <a:spcPct val="0"/>
                </a:spcAft>
                <a:defRPr/>
              </a:pPr>
              <a:r>
                <a:rPr lang="en-US" sz="3600" dirty="0">
                  <a:solidFill>
                    <a:srgbClr val="FFF196"/>
                  </a:solidFill>
                  <a:latin typeface="Techno" charset="0"/>
                  <a:ea typeface="ＭＳ Ｐゴシック" charset="0"/>
                  <a:cs typeface="ＭＳ Ｐゴシック" charset="0"/>
                </a:rPr>
                <a:t>Church</a:t>
              </a:r>
              <a:endParaRPr lang="en-US" sz="3600" b="1" dirty="0">
                <a:solidFill>
                  <a:srgbClr val="FFF196"/>
                </a:solidFill>
                <a:latin typeface="Times" charset="0"/>
                <a:ea typeface="ＭＳ Ｐゴシック" charset="0"/>
                <a:cs typeface="ＭＳ Ｐゴシック" charset="0"/>
              </a:endParaRPr>
            </a:p>
          </p:txBody>
        </p:sp>
      </p:grpSp>
      <p:sp>
        <p:nvSpPr>
          <p:cNvPr id="32778" name="Text Box 10"/>
          <p:cNvSpPr txBox="1">
            <a:spLocks noChangeArrowheads="1"/>
          </p:cNvSpPr>
          <p:nvPr/>
        </p:nvSpPr>
        <p:spPr bwMode="auto">
          <a:xfrm>
            <a:off x="381000" y="304800"/>
            <a:ext cx="8458200" cy="701675"/>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defTabSz="914400" eaLnBrk="0" fontAlgn="base" hangingPunct="0">
              <a:spcBef>
                <a:spcPct val="0"/>
              </a:spcBef>
              <a:spcAft>
                <a:spcPct val="0"/>
              </a:spcAft>
              <a:defRPr/>
            </a:pPr>
            <a:r>
              <a:rPr lang="en-US" sz="4000">
                <a:solidFill>
                  <a:srgbClr val="FFFA13"/>
                </a:solidFill>
                <a:latin typeface="Techno" charset="0"/>
                <a:ea typeface="ＭＳ Ｐゴシック" charset="0"/>
                <a:cs typeface="ＭＳ Ｐゴシック" charset="0"/>
              </a:rPr>
              <a:t>RELATIONSHIPS OF THE NEW COVENANT</a:t>
            </a:r>
            <a:endParaRPr lang="en-US" sz="4000" b="1">
              <a:solidFill>
                <a:srgbClr val="808080"/>
              </a:solidFill>
              <a:latin typeface="Techno" charset="0"/>
              <a:ea typeface="ＭＳ Ｐゴシック" charset="0"/>
              <a:cs typeface="ＭＳ Ｐゴシック" charset="0"/>
            </a:endParaRPr>
          </a:p>
        </p:txBody>
      </p:sp>
      <p:grpSp>
        <p:nvGrpSpPr>
          <p:cNvPr id="32779" name="Group 11"/>
          <p:cNvGrpSpPr>
            <a:grpSpLocks/>
          </p:cNvGrpSpPr>
          <p:nvPr/>
        </p:nvGrpSpPr>
        <p:grpSpPr bwMode="auto">
          <a:xfrm>
            <a:off x="2514600" y="1295400"/>
            <a:ext cx="4191000" cy="914400"/>
            <a:chOff x="1560" y="864"/>
            <a:chExt cx="2640" cy="576"/>
          </a:xfrm>
        </p:grpSpPr>
        <p:sp>
          <p:nvSpPr>
            <p:cNvPr id="32780" name="AutoShape 12"/>
            <p:cNvSpPr>
              <a:spLocks noChangeArrowheads="1"/>
            </p:cNvSpPr>
            <p:nvPr/>
          </p:nvSpPr>
          <p:spPr bwMode="auto">
            <a:xfrm>
              <a:off x="1560" y="864"/>
              <a:ext cx="2640" cy="576"/>
            </a:xfrm>
            <a:prstGeom prst="roundRect">
              <a:avLst>
                <a:gd name="adj" fmla="val 16667"/>
              </a:avLst>
            </a:prstGeom>
            <a:gradFill rotWithShape="0">
              <a:gsLst>
                <a:gs pos="0">
                  <a:srgbClr val="FFFF99"/>
                </a:gs>
                <a:gs pos="100000">
                  <a:srgbClr val="FF3399"/>
                </a:gs>
              </a:gsLst>
              <a:path path="shape">
                <a:fillToRect l="50000" t="50000" r="50000" b="50000"/>
              </a:path>
            </a:gradFill>
            <a:ln w="9525">
              <a:solidFill>
                <a:srgbClr val="FF3399"/>
              </a:solidFill>
              <a:round/>
              <a:headEnd/>
              <a:tailEnd/>
            </a:ln>
            <a:effectLst>
              <a:outerShdw blurRad="63500" dist="38099" dir="2700000" algn="ctr" rotWithShape="0">
                <a:schemeClr val="tx1">
                  <a:alpha val="74998"/>
                </a:schemeClr>
              </a:outerShdw>
            </a:effectLst>
          </p:spPr>
          <p:txBody>
            <a:bodyPr wrap="none" anchor="ctr"/>
            <a:lstStyle/>
            <a:p>
              <a:pPr defTabSz="914400" eaLnBrk="0" fontAlgn="base" hangingPunct="0">
                <a:spcBef>
                  <a:spcPct val="0"/>
                </a:spcBef>
                <a:spcAft>
                  <a:spcPct val="0"/>
                </a:spcAft>
                <a:defRPr/>
              </a:pPr>
              <a:endParaRPr lang="en-US" sz="2400">
                <a:solidFill>
                  <a:srgbClr val="000000"/>
                </a:solidFill>
                <a:latin typeface="Times" charset="0"/>
                <a:ea typeface="ＭＳ Ｐゴシック" charset="0"/>
                <a:cs typeface="ＭＳ Ｐゴシック" charset="0"/>
              </a:endParaRPr>
            </a:p>
          </p:txBody>
        </p:sp>
        <p:sp>
          <p:nvSpPr>
            <p:cNvPr id="32781" name="Text Box 13"/>
            <p:cNvSpPr txBox="1">
              <a:spLocks noChangeArrowheads="1"/>
            </p:cNvSpPr>
            <p:nvPr/>
          </p:nvSpPr>
          <p:spPr bwMode="auto">
            <a:xfrm>
              <a:off x="1765" y="912"/>
              <a:ext cx="2230" cy="404"/>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defRPr/>
              </a:pPr>
              <a:r>
                <a:rPr lang="en-US" sz="3600" dirty="0">
                  <a:solidFill>
                    <a:srgbClr val="FFFFFF"/>
                  </a:solidFill>
                  <a:effectLst>
                    <a:glow rad="76200">
                      <a:schemeClr val="tx1">
                        <a:alpha val="75000"/>
                      </a:schemeClr>
                    </a:glow>
                  </a:effectLst>
                  <a:latin typeface="Techno" charset="0"/>
                  <a:ea typeface="ＭＳ Ｐゴシック" charset="0"/>
                  <a:cs typeface="ＭＳ Ｐゴシック" charset="0"/>
                </a:rPr>
                <a:t>The New Covenant</a:t>
              </a:r>
              <a:endParaRPr lang="en-US" sz="3600" b="1" dirty="0">
                <a:solidFill>
                  <a:srgbClr val="FFFFFF"/>
                </a:solidFill>
                <a:effectLst>
                  <a:glow rad="76200">
                    <a:schemeClr val="tx1">
                      <a:alpha val="75000"/>
                    </a:schemeClr>
                  </a:glow>
                </a:effectLst>
                <a:latin typeface="Times" charset="0"/>
                <a:ea typeface="ＭＳ Ｐゴシック" charset="0"/>
                <a:cs typeface="ＭＳ Ｐゴシック" charset="0"/>
              </a:endParaRPr>
            </a:p>
          </p:txBody>
        </p:sp>
      </p:grpSp>
      <p:sp>
        <p:nvSpPr>
          <p:cNvPr id="32782" name="Text Box 14"/>
          <p:cNvSpPr txBox="1">
            <a:spLocks noChangeArrowheads="1"/>
          </p:cNvSpPr>
          <p:nvPr/>
        </p:nvSpPr>
        <p:spPr bwMode="auto">
          <a:xfrm rot="-2703369">
            <a:off x="2052637" y="3016251"/>
            <a:ext cx="1654175" cy="64135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defRPr/>
            </a:pPr>
            <a:r>
              <a:rPr lang="en-US" sz="3600">
                <a:solidFill>
                  <a:srgbClr val="FFFA13"/>
                </a:solidFill>
                <a:latin typeface="Techno" charset="0"/>
                <a:ea typeface="ＭＳ Ｐゴシック" charset="0"/>
                <a:cs typeface="ＭＳ Ｐゴシック" charset="0"/>
              </a:rPr>
              <a:t>given to</a:t>
            </a:r>
            <a:endParaRPr lang="en-US" sz="3600" b="1">
              <a:solidFill>
                <a:srgbClr val="808080"/>
              </a:solidFill>
              <a:effectLst>
                <a:outerShdw blurRad="38100" dist="38100" dir="2700000" algn="tl">
                  <a:srgbClr val="DDDDDD"/>
                </a:outerShdw>
              </a:effectLst>
              <a:latin typeface="Times" charset="0"/>
              <a:ea typeface="ＭＳ Ｐゴシック" charset="0"/>
              <a:cs typeface="ＭＳ Ｐゴシック" charset="0"/>
            </a:endParaRPr>
          </a:p>
        </p:txBody>
      </p:sp>
      <p:sp>
        <p:nvSpPr>
          <p:cNvPr id="32783" name="Text Box 15"/>
          <p:cNvSpPr txBox="1">
            <a:spLocks noChangeArrowheads="1"/>
          </p:cNvSpPr>
          <p:nvPr/>
        </p:nvSpPr>
        <p:spPr bwMode="auto">
          <a:xfrm rot="-2682318">
            <a:off x="2306638" y="3608388"/>
            <a:ext cx="2165350" cy="64135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defRPr/>
            </a:pPr>
            <a:r>
              <a:rPr lang="en-US" sz="3600">
                <a:solidFill>
                  <a:srgbClr val="BBE0E3"/>
                </a:solidFill>
                <a:latin typeface="Techno" charset="0"/>
                <a:ea typeface="ＭＳ Ｐゴシック" charset="0"/>
                <a:cs typeface="ＭＳ Ｐゴシック" charset="0"/>
              </a:rPr>
              <a:t>fulfilled by</a:t>
            </a:r>
            <a:endParaRPr lang="en-US" sz="3600" b="1">
              <a:solidFill>
                <a:srgbClr val="808080"/>
              </a:solidFill>
              <a:latin typeface="Times" charset="0"/>
              <a:ea typeface="ＭＳ Ｐゴシック" charset="0"/>
              <a:cs typeface="ＭＳ Ｐゴシック" charset="0"/>
            </a:endParaRPr>
          </a:p>
        </p:txBody>
      </p:sp>
      <p:sp>
        <p:nvSpPr>
          <p:cNvPr id="32784" name="Text Box 16"/>
          <p:cNvSpPr txBox="1">
            <a:spLocks noChangeArrowheads="1"/>
          </p:cNvSpPr>
          <p:nvPr/>
        </p:nvSpPr>
        <p:spPr bwMode="auto">
          <a:xfrm rot="2660480">
            <a:off x="5083175" y="3168650"/>
            <a:ext cx="2616200" cy="64135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defRPr/>
            </a:pPr>
            <a:r>
              <a:rPr lang="en-US" sz="3600">
                <a:solidFill>
                  <a:srgbClr val="FFFA13"/>
                </a:solidFill>
                <a:latin typeface="Techno" charset="0"/>
                <a:ea typeface="ＭＳ Ｐゴシック" charset="0"/>
                <a:cs typeface="ＭＳ Ｐゴシック" charset="0"/>
              </a:rPr>
              <a:t>participate in</a:t>
            </a:r>
          </a:p>
        </p:txBody>
      </p:sp>
      <p:sp>
        <p:nvSpPr>
          <p:cNvPr id="32785" name="Text Box 17"/>
          <p:cNvSpPr txBox="1">
            <a:spLocks noChangeArrowheads="1"/>
          </p:cNvSpPr>
          <p:nvPr/>
        </p:nvSpPr>
        <p:spPr bwMode="auto">
          <a:xfrm rot="2675811">
            <a:off x="4394200" y="3609975"/>
            <a:ext cx="2865438" cy="64135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eaLnBrk="0" fontAlgn="base" hangingPunct="0">
              <a:spcBef>
                <a:spcPct val="0"/>
              </a:spcBef>
              <a:spcAft>
                <a:spcPct val="0"/>
              </a:spcAft>
              <a:defRPr/>
            </a:pPr>
            <a:r>
              <a:rPr lang="en-US" sz="3600">
                <a:solidFill>
                  <a:srgbClr val="BBE0E3"/>
                </a:solidFill>
                <a:latin typeface="Techno" charset="0"/>
                <a:ea typeface="ＭＳ Ｐゴシック" charset="0"/>
                <a:cs typeface="ＭＳ Ｐゴシック" charset="0"/>
              </a:rPr>
              <a:t>not fulfilled by</a:t>
            </a:r>
            <a:endParaRPr lang="en-US" sz="3600">
              <a:solidFill>
                <a:srgbClr val="BBE0E3"/>
              </a:solidFill>
              <a:effectLst>
                <a:outerShdw blurRad="38100" dist="38100" dir="2700000" algn="tl">
                  <a:srgbClr val="DDDDDD"/>
                </a:outerShdw>
              </a:effectLst>
              <a:latin typeface="Techno" charset="0"/>
              <a:ea typeface="ＭＳ Ｐゴシック" charset="0"/>
              <a:cs typeface="ＭＳ Ｐゴシック" charset="0"/>
            </a:endParaRPr>
          </a:p>
        </p:txBody>
      </p:sp>
    </p:spTree>
    <p:extLst>
      <p:ext uri="{BB962C8B-B14F-4D97-AF65-F5344CB8AC3E}">
        <p14:creationId xmlns:p14="http://schemas.microsoft.com/office/powerpoint/2010/main" val="36554029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32779"/>
                                        </p:tgtEl>
                                        <p:attrNameLst>
                                          <p:attrName>style.visibility</p:attrName>
                                        </p:attrNameLst>
                                      </p:cBhvr>
                                      <p:to>
                                        <p:strVal val="visible"/>
                                      </p:to>
                                    </p:set>
                                    <p:anim calcmode="lin" valueType="num">
                                      <p:cBhvr>
                                        <p:cTn id="7" dur="500" fill="hold"/>
                                        <p:tgtEl>
                                          <p:spTgt spid="32779"/>
                                        </p:tgtEl>
                                        <p:attrNameLst>
                                          <p:attrName>ppt_w</p:attrName>
                                        </p:attrNameLst>
                                      </p:cBhvr>
                                      <p:tavLst>
                                        <p:tav tm="0">
                                          <p:val>
                                            <p:fltVal val="0"/>
                                          </p:val>
                                        </p:tav>
                                        <p:tav tm="100000">
                                          <p:val>
                                            <p:strVal val="#ppt_w"/>
                                          </p:val>
                                        </p:tav>
                                      </p:tavLst>
                                    </p:anim>
                                    <p:anim calcmode="lin" valueType="num">
                                      <p:cBhvr>
                                        <p:cTn id="8" dur="500" fill="hold"/>
                                        <p:tgtEl>
                                          <p:spTgt spid="32779"/>
                                        </p:tgtEl>
                                        <p:attrNameLst>
                                          <p:attrName>ppt_h</p:attrName>
                                        </p:attrNameLst>
                                      </p:cBhvr>
                                      <p:tavLst>
                                        <p:tav tm="0">
                                          <p:val>
                                            <p:fltVal val="0"/>
                                          </p:val>
                                        </p:tav>
                                        <p:tav tm="100000">
                                          <p:val>
                                            <p:strVal val="#ppt_h"/>
                                          </p:val>
                                        </p:tav>
                                      </p:tavLst>
                                    </p:anim>
                                    <p:anim calcmode="lin" valueType="num">
                                      <p:cBhvr>
                                        <p:cTn id="9" dur="500" fill="hold"/>
                                        <p:tgtEl>
                                          <p:spTgt spid="32779"/>
                                        </p:tgtEl>
                                        <p:attrNameLst>
                                          <p:attrName>ppt_x</p:attrName>
                                        </p:attrNameLst>
                                      </p:cBhvr>
                                      <p:tavLst>
                                        <p:tav tm="0">
                                          <p:val>
                                            <p:fltVal val="0.5"/>
                                          </p:val>
                                        </p:tav>
                                        <p:tav tm="100000">
                                          <p:val>
                                            <p:strVal val="#ppt_x"/>
                                          </p:val>
                                        </p:tav>
                                      </p:tavLst>
                                    </p:anim>
                                    <p:anim calcmode="lin" valueType="num">
                                      <p:cBhvr>
                                        <p:cTn id="10" dur="500" fill="hold"/>
                                        <p:tgtEl>
                                          <p:spTgt spid="32779"/>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27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27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278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278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78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27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2" grpId="0" autoUpdateAnimBg="0"/>
      <p:bldP spid="32783" grpId="0" autoUpdateAnimBg="0"/>
      <p:bldP spid="32784" grpId="0" autoUpdateAnimBg="0"/>
      <p:bldP spid="3278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srcRect/>
          <a:stretch>
            <a:fillRect/>
          </a:stretch>
        </p:blipFill>
        <p:spPr bwMode="auto">
          <a:xfrm>
            <a:off x="0" y="320675"/>
            <a:ext cx="9067800" cy="6537325"/>
          </a:xfrm>
          <a:prstGeom prst="rect">
            <a:avLst/>
          </a:prstGeom>
          <a:noFill/>
          <a:ln w="9525">
            <a:noFill/>
            <a:miter lim="800000"/>
            <a:headEnd/>
            <a:tailEnd/>
          </a:ln>
          <a:effectLst/>
        </p:spPr>
      </p:pic>
      <p:sp>
        <p:nvSpPr>
          <p:cNvPr id="2" name="Donut 1"/>
          <p:cNvSpPr/>
          <p:nvPr/>
        </p:nvSpPr>
        <p:spPr bwMode="auto">
          <a:xfrm>
            <a:off x="6324600" y="4826000"/>
            <a:ext cx="2743200" cy="914400"/>
          </a:xfrm>
          <a:prstGeom prst="donut">
            <a:avLst>
              <a:gd name="adj" fmla="val 11111"/>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endParaRPr>
          </a:p>
        </p:txBody>
      </p:sp>
    </p:spTree>
    <p:extLst>
      <p:ext uri="{BB962C8B-B14F-4D97-AF65-F5344CB8AC3E}">
        <p14:creationId xmlns:p14="http://schemas.microsoft.com/office/powerpoint/2010/main" val="652940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eld with sunligh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1"/>
          <p:cNvSpPr/>
          <p:nvPr/>
        </p:nvSpPr>
        <p:spPr>
          <a:xfrm>
            <a:off x="317500" y="292943"/>
            <a:ext cx="8572500" cy="3646126"/>
          </a:xfrm>
          <a:prstGeom prst="rect">
            <a:avLst/>
          </a:prstGeom>
        </p:spPr>
        <p:txBody>
          <a:bodyPr wrap="square">
            <a:spAutoFit/>
          </a:bodyPr>
          <a:lstStyle/>
          <a:p>
            <a:pPr>
              <a:lnSpc>
                <a:spcPct val="90000"/>
              </a:lnSpc>
            </a:pPr>
            <a:r>
              <a:rPr lang="en-US" sz="3200" b="1" dirty="0" smtClean="0">
                <a:solidFill>
                  <a:schemeClr val="bg1"/>
                </a:solidFill>
                <a:effectLst>
                  <a:glow rad="101600">
                    <a:schemeClr val="tx1">
                      <a:alpha val="75000"/>
                    </a:schemeClr>
                  </a:glow>
                </a:effectLst>
                <a:latin typeface="Arial Narrow"/>
                <a:cs typeface="Arial Narrow"/>
              </a:rPr>
              <a:t>“This </a:t>
            </a:r>
            <a:r>
              <a:rPr lang="en-US" sz="3200" b="1" dirty="0">
                <a:solidFill>
                  <a:schemeClr val="bg1"/>
                </a:solidFill>
                <a:effectLst>
                  <a:glow rad="101600">
                    <a:schemeClr val="tx1">
                      <a:alpha val="75000"/>
                    </a:schemeClr>
                  </a:glow>
                </a:effectLst>
                <a:latin typeface="Arial Narrow"/>
                <a:cs typeface="Arial Narrow"/>
              </a:rPr>
              <a:t>hope </a:t>
            </a:r>
            <a:r>
              <a:rPr lang="en-US" sz="3200" b="1" dirty="0">
                <a:solidFill>
                  <a:srgbClr val="FFFBC1"/>
                </a:solidFill>
                <a:effectLst>
                  <a:glow rad="101600">
                    <a:schemeClr val="tx1">
                      <a:alpha val="75000"/>
                    </a:schemeClr>
                  </a:glow>
                </a:effectLst>
                <a:latin typeface="Arial Narrow"/>
                <a:cs typeface="Arial Narrow"/>
              </a:rPr>
              <a:t>is not redefined or clarified </a:t>
            </a:r>
            <a:r>
              <a:rPr lang="en-US" sz="3200" b="1" dirty="0">
                <a:solidFill>
                  <a:schemeClr val="bg1"/>
                </a:solidFill>
                <a:effectLst>
                  <a:glow rad="101600">
                    <a:schemeClr val="tx1">
                      <a:alpha val="75000"/>
                    </a:schemeClr>
                  </a:glow>
                </a:effectLst>
                <a:latin typeface="Arial Narrow"/>
                <a:cs typeface="Arial Narrow"/>
              </a:rPr>
              <a:t>in the new era </a:t>
            </a:r>
            <a:r>
              <a:rPr lang="en-US" sz="3200" b="1" dirty="0">
                <a:solidFill>
                  <a:srgbClr val="FFFBC1"/>
                </a:solidFill>
                <a:effectLst>
                  <a:glow rad="101600">
                    <a:schemeClr val="tx1">
                      <a:alpha val="75000"/>
                    </a:schemeClr>
                  </a:glow>
                </a:effectLst>
                <a:latin typeface="Arial Narrow"/>
                <a:cs typeface="Arial Narrow"/>
              </a:rPr>
              <a:t>in a way that old promises are lost</a:t>
            </a:r>
            <a:r>
              <a:rPr lang="en-US" sz="3200" b="1" dirty="0">
                <a:solidFill>
                  <a:schemeClr val="bg1"/>
                </a:solidFill>
                <a:effectLst>
                  <a:glow rad="101600">
                    <a:schemeClr val="tx1">
                      <a:alpha val="75000"/>
                    </a:schemeClr>
                  </a:glow>
                </a:effectLst>
                <a:latin typeface="Arial Narrow"/>
                <a:cs typeface="Arial Narrow"/>
              </a:rPr>
              <a:t>. It is the hope of the ages for the nation. It is the restoration of order with Israel having a central </a:t>
            </a:r>
            <a:r>
              <a:rPr lang="en-US" sz="3200" b="1" dirty="0" smtClean="0">
                <a:solidFill>
                  <a:schemeClr val="bg1"/>
                </a:solidFill>
                <a:effectLst>
                  <a:glow rad="101600">
                    <a:schemeClr val="tx1">
                      <a:alpha val="75000"/>
                    </a:schemeClr>
                  </a:glow>
                </a:effectLst>
                <a:latin typeface="Arial Narrow"/>
                <a:cs typeface="Arial Narrow"/>
              </a:rPr>
              <a:t>role … </a:t>
            </a:r>
            <a:r>
              <a:rPr lang="en-US" sz="3200" b="1" dirty="0" smtClean="0">
                <a:solidFill>
                  <a:srgbClr val="FFFBC1"/>
                </a:solidFill>
                <a:effectLst>
                  <a:glow rad="101600">
                    <a:schemeClr val="tx1">
                      <a:alpha val="75000"/>
                    </a:schemeClr>
                  </a:glow>
                </a:effectLst>
                <a:latin typeface="Arial Narrow"/>
                <a:cs typeface="Arial Narrow"/>
              </a:rPr>
              <a:t>There </a:t>
            </a:r>
            <a:r>
              <a:rPr lang="en-US" sz="3200" b="1" dirty="0">
                <a:solidFill>
                  <a:srgbClr val="FFFBC1"/>
                </a:solidFill>
                <a:effectLst>
                  <a:glow rad="101600">
                    <a:schemeClr val="tx1">
                      <a:alpha val="75000"/>
                    </a:schemeClr>
                  </a:glow>
                </a:effectLst>
                <a:latin typeface="Arial Narrow"/>
                <a:cs typeface="Arial Narrow"/>
              </a:rPr>
              <a:t>is a kingdom hope that applies to Israel and that is explained in what is now called the </a:t>
            </a:r>
            <a:r>
              <a:rPr lang="en-US" sz="3200" b="1" dirty="0" smtClean="0">
                <a:solidFill>
                  <a:srgbClr val="FFFBC1"/>
                </a:solidFill>
                <a:effectLst>
                  <a:glow rad="101600">
                    <a:schemeClr val="tx1">
                      <a:alpha val="75000"/>
                    </a:schemeClr>
                  </a:glow>
                </a:effectLst>
                <a:latin typeface="Arial Narrow"/>
                <a:cs typeface="Arial Narrow"/>
              </a:rPr>
              <a:t>Old Testament. </a:t>
            </a:r>
            <a:r>
              <a:rPr lang="en-US" sz="3200" b="1" dirty="0">
                <a:solidFill>
                  <a:srgbClr val="FFFBC1"/>
                </a:solidFill>
                <a:effectLst>
                  <a:glow rad="101600">
                    <a:schemeClr val="tx1">
                      <a:alpha val="75000"/>
                    </a:schemeClr>
                  </a:glow>
                </a:effectLst>
                <a:latin typeface="Arial Narrow"/>
                <a:cs typeface="Arial Narrow"/>
              </a:rPr>
              <a:t>The existence of the church has not canceled that hope for Israel</a:t>
            </a:r>
            <a:r>
              <a:rPr lang="en-US" sz="3200" b="1" dirty="0" smtClean="0">
                <a:solidFill>
                  <a:schemeClr val="bg1"/>
                </a:solidFill>
                <a:effectLst>
                  <a:glow rad="101600">
                    <a:schemeClr val="tx1">
                      <a:alpha val="75000"/>
                    </a:schemeClr>
                  </a:glow>
                </a:effectLst>
                <a:latin typeface="Arial Narrow"/>
                <a:cs typeface="Arial Narrow"/>
              </a:rPr>
              <a:t>.”</a:t>
            </a:r>
            <a:endParaRPr lang="en-US" sz="3200" b="1" dirty="0">
              <a:solidFill>
                <a:schemeClr val="bg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205379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2413"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7219" name="Rectangle 3"/>
          <p:cNvSpPr>
            <a:spLocks/>
          </p:cNvSpPr>
          <p:nvPr/>
        </p:nvSpPr>
        <p:spPr bwMode="auto">
          <a:xfrm>
            <a:off x="1143000" y="609600"/>
            <a:ext cx="6781800" cy="762000"/>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37222" name="WordArt 6"/>
          <p:cNvSpPr>
            <a:spLocks noChangeArrowheads="1" noChangeShapeType="1" noTextEdit="1"/>
          </p:cNvSpPr>
          <p:nvPr/>
        </p:nvSpPr>
        <p:spPr bwMode="auto">
          <a:xfrm>
            <a:off x="1295400" y="5486400"/>
            <a:ext cx="6096000" cy="476250"/>
          </a:xfrm>
          <a:prstGeom prst="rect">
            <a:avLst/>
          </a:prstGeom>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dirty="0">
                <a:ln w="9525">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"Period of Indignation" (Daniel 8:19)</a:t>
            </a:r>
          </a:p>
        </p:txBody>
      </p:sp>
      <p:sp>
        <p:nvSpPr>
          <p:cNvPr id="137224" name="Text Box 8"/>
          <p:cNvSpPr txBox="1">
            <a:spLocks noChangeArrowheads="1"/>
          </p:cNvSpPr>
          <p:nvPr/>
        </p:nvSpPr>
        <p:spPr bwMode="auto">
          <a:xfrm>
            <a:off x="624587" y="2419168"/>
            <a:ext cx="221935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800" b="1" dirty="0">
                <a:ln w="12700">
                  <a:solidFill>
                    <a:srgbClr val="000000">
                      <a:satMod val="155000"/>
                    </a:srgbClr>
                  </a:solidFill>
                  <a:prstDash val="solid"/>
                </a:ln>
                <a:solidFill>
                  <a:srgbClr val="ACFF16"/>
                </a:solidFill>
                <a:effectLst>
                  <a:outerShdw blurRad="41275" dist="20320" dir="1800000" algn="tl" rotWithShape="0">
                    <a:srgbClr val="000000">
                      <a:alpha val="40000"/>
                    </a:srgbClr>
                  </a:outerShdw>
                </a:effectLst>
                <a:latin typeface="Arial Black"/>
                <a:ea typeface="ＭＳ Ｐゴシック" charset="0"/>
                <a:cs typeface="Arial Black"/>
              </a:rPr>
              <a:t>ISRAEL IN</a:t>
            </a:r>
          </a:p>
          <a:p>
            <a:pPr defTabSz="914400" eaLnBrk="0" fontAlgn="base" hangingPunct="0">
              <a:spcBef>
                <a:spcPct val="0"/>
              </a:spcBef>
              <a:spcAft>
                <a:spcPct val="0"/>
              </a:spcAft>
            </a:pPr>
            <a:r>
              <a:rPr lang="en-US" sz="2800" b="1" dirty="0">
                <a:ln w="12700">
                  <a:solidFill>
                    <a:srgbClr val="000000">
                      <a:satMod val="155000"/>
                    </a:srgbClr>
                  </a:solidFill>
                  <a:prstDash val="solid"/>
                </a:ln>
                <a:solidFill>
                  <a:srgbClr val="ACFF16"/>
                </a:solidFill>
                <a:effectLst>
                  <a:outerShdw blurRad="41275" dist="20320" dir="1800000" algn="tl" rotWithShape="0">
                    <a:srgbClr val="000000">
                      <a:alpha val="40000"/>
                    </a:srgbClr>
                  </a:outerShdw>
                </a:effectLst>
                <a:latin typeface="Arial Black"/>
                <a:ea typeface="ＭＳ Ｐゴシック" charset="0"/>
                <a:cs typeface="Arial Black"/>
              </a:rPr>
              <a:t>THE LAND</a:t>
            </a:r>
            <a:endParaRPr lang="en-US" sz="2400" b="1" dirty="0">
              <a:ln w="12700">
                <a:solidFill>
                  <a:srgbClr val="000000">
                    <a:satMod val="155000"/>
                  </a:srgbClr>
                </a:solidFill>
                <a:prstDash val="solid"/>
              </a:ln>
              <a:solidFill>
                <a:srgbClr val="ACFF16"/>
              </a:solidFill>
              <a:effectLst>
                <a:outerShdw blurRad="41275" dist="20320" dir="1800000" algn="tl" rotWithShape="0">
                  <a:srgbClr val="000000">
                    <a:alpha val="40000"/>
                  </a:srgbClr>
                </a:outerShdw>
              </a:effectLst>
              <a:latin typeface="Arial Black"/>
              <a:ea typeface="ＭＳ Ｐゴシック" charset="0"/>
              <a:cs typeface="Arial Black"/>
            </a:endParaRPr>
          </a:p>
        </p:txBody>
      </p:sp>
      <p:sp>
        <p:nvSpPr>
          <p:cNvPr id="137227" name="AutoShape 11"/>
          <p:cNvSpPr>
            <a:spLocks noChangeArrowheads="1"/>
          </p:cNvSpPr>
          <p:nvPr/>
        </p:nvSpPr>
        <p:spPr bwMode="auto">
          <a:xfrm>
            <a:off x="7010400" y="3657600"/>
            <a:ext cx="485775" cy="442913"/>
          </a:xfrm>
          <a:prstGeom prst="downArrow">
            <a:avLst>
              <a:gd name="adj1" fmla="val 50000"/>
              <a:gd name="adj2" fmla="val 25000"/>
            </a:avLst>
          </a:prstGeom>
          <a:solidFill>
            <a:srgbClr val="FAFF3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37228" name="Text Box 12"/>
          <p:cNvSpPr txBox="1">
            <a:spLocks noChangeArrowheads="1"/>
          </p:cNvSpPr>
          <p:nvPr/>
        </p:nvSpPr>
        <p:spPr bwMode="auto">
          <a:xfrm>
            <a:off x="6232525" y="3295650"/>
            <a:ext cx="2033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000" b="1" dirty="0">
                <a:solidFill>
                  <a:schemeClr val="bg1"/>
                </a:solidFill>
                <a:effectLst>
                  <a:glow rad="76200">
                    <a:schemeClr val="tx1">
                      <a:alpha val="75000"/>
                    </a:schemeClr>
                  </a:glow>
                </a:effectLst>
                <a:latin typeface="Arial" charset="0"/>
                <a:ea typeface="ＭＳ Ｐゴシック" charset="0"/>
                <a:cs typeface="ＭＳ Ｐゴシック" charset="0"/>
              </a:rPr>
              <a:t>Second Advent</a:t>
            </a:r>
            <a:endParaRPr lang="en-US" sz="2400" b="1" dirty="0">
              <a:solidFill>
                <a:schemeClr val="bg1"/>
              </a:solidFill>
              <a:effectLst>
                <a:glow rad="76200">
                  <a:schemeClr val="tx1">
                    <a:alpha val="75000"/>
                  </a:schemeClr>
                </a:glow>
              </a:effectLst>
              <a:latin typeface="Arial" charset="0"/>
              <a:ea typeface="ＭＳ Ｐゴシック" charset="0"/>
              <a:cs typeface="ＭＳ Ｐゴシック" charset="0"/>
            </a:endParaRPr>
          </a:p>
        </p:txBody>
      </p:sp>
      <p:pic>
        <p:nvPicPr>
          <p:cNvPr id="2" name="Picture 1" descr="Screen shot 2011-03-24 at 5.11.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7" y="-120650"/>
            <a:ext cx="9142413" cy="2667000"/>
          </a:xfrm>
          <a:prstGeom prst="rect">
            <a:avLst/>
          </a:prstGeom>
        </p:spPr>
      </p:pic>
      <p:sp>
        <p:nvSpPr>
          <p:cNvPr id="14" name="WordArt 10"/>
          <p:cNvSpPr>
            <a:spLocks noChangeArrowheads="1" noChangeShapeType="1" noTextEdit="1"/>
          </p:cNvSpPr>
          <p:nvPr/>
        </p:nvSpPr>
        <p:spPr bwMode="auto">
          <a:xfrm>
            <a:off x="1524000" y="1644650"/>
            <a:ext cx="5867400" cy="476250"/>
          </a:xfrm>
          <a:prstGeom prst="rect">
            <a:avLst/>
          </a:prstGeom>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dirty="0">
                <a:ln w="9525">
                  <a:solidFill>
                    <a:srgbClr val="000000"/>
                  </a:solidFill>
                  <a:round/>
                  <a:headEnd/>
                  <a:tailEnd/>
                </a:ln>
                <a:solidFill>
                  <a:srgbClr val="FFFFFF"/>
                </a:solidFill>
                <a:effectLst>
                  <a:outerShdw blurRad="63500" dist="35921" dir="2700000" algn="ctr" rotWithShape="0">
                    <a:srgbClr val="000000"/>
                  </a:outerShdw>
                </a:effectLst>
                <a:latin typeface="Arial Black"/>
                <a:ea typeface="Arial Black"/>
                <a:cs typeface="Arial Black"/>
              </a:rPr>
              <a:t>"Times of the Gentiles" (Luke 21:24)</a:t>
            </a:r>
          </a:p>
        </p:txBody>
      </p:sp>
      <p:sp>
        <p:nvSpPr>
          <p:cNvPr id="16" name="WordArt 5"/>
          <p:cNvSpPr>
            <a:spLocks noChangeShapeType="1" noTextEdit="1"/>
          </p:cNvSpPr>
          <p:nvPr/>
        </p:nvSpPr>
        <p:spPr bwMode="auto">
          <a:xfrm>
            <a:off x="808097" y="609599"/>
            <a:ext cx="7458016" cy="46805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dirty="0">
                <a:gradFill rotWithShape="0">
                  <a:gsLst>
                    <a:gs pos="0">
                      <a:srgbClr val="FFFF00"/>
                    </a:gs>
                    <a:gs pos="100000">
                      <a:srgbClr val="FF9933"/>
                    </a:gs>
                  </a:gsLst>
                  <a:path path="rect">
                    <a:fillToRect l="50000" t="50000" r="50000" b="50000"/>
                  </a:path>
                </a:gradFill>
                <a:effectLst>
                  <a:glow rad="63500">
                    <a:srgbClr val="000000">
                      <a:satMod val="175000"/>
                      <a:alpha val="40000"/>
                    </a:srgbClr>
                  </a:glow>
                  <a:outerShdw blurRad="63500" dist="101600" dir="2700000" algn="ctr" rotWithShape="0">
                    <a:srgbClr val="000000">
                      <a:alpha val="92000"/>
                    </a:srgbClr>
                  </a:outerShdw>
                </a:effectLst>
                <a:latin typeface="Avenir Black"/>
                <a:ea typeface="Impact"/>
                <a:cs typeface="Avenir Black"/>
              </a:rPr>
              <a:t>Israel and the Land</a:t>
            </a:r>
          </a:p>
        </p:txBody>
      </p:sp>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087" y="2520881"/>
            <a:ext cx="1291024" cy="845545"/>
          </a:xfrm>
          <a:prstGeom prst="rect">
            <a:avLst/>
          </a:prstGeom>
          <a:noFill/>
          <a:ln w="9525">
            <a:solidFill>
              <a:schemeClr val="tx2"/>
            </a:solidFill>
            <a:miter lim="800000"/>
            <a:headEnd/>
            <a:tailEnd/>
          </a:ln>
          <a:effectLst>
            <a:outerShdw blurRad="63500" dist="38099" dir="2700000" algn="ctr" rotWithShape="0">
              <a:schemeClr val="tx1">
                <a:alpha val="74998"/>
              </a:schemeClr>
            </a:outerShdw>
          </a:effectLst>
          <a:extLst>
            <a:ext uri="{909E8E84-426E-40DD-AFC4-6F175D3DCCD1}">
              <a14:hiddenFill xmlns:a14="http://schemas.microsoft.com/office/drawing/2010/main">
                <a:solidFill>
                  <a:srgbClr val="FFFFFF"/>
                </a:solidFill>
              </a14:hiddenFill>
            </a:ext>
          </a:extLst>
        </p:spPr>
      </p:pic>
      <p:sp>
        <p:nvSpPr>
          <p:cNvPr id="137225" name="Text Box 9"/>
          <p:cNvSpPr txBox="1">
            <a:spLocks noChangeArrowheads="1"/>
          </p:cNvSpPr>
          <p:nvPr/>
        </p:nvSpPr>
        <p:spPr bwMode="auto">
          <a:xfrm>
            <a:off x="6232525" y="2390287"/>
            <a:ext cx="275907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defTabSz="914400" eaLnBrk="0" fontAlgn="base" hangingPunct="0">
              <a:spcBef>
                <a:spcPct val="0"/>
              </a:spcBef>
              <a:spcAft>
                <a:spcPct val="0"/>
              </a:spcAft>
            </a:pPr>
            <a:r>
              <a:rPr lang="en-US" sz="2800" b="1" dirty="0">
                <a:ln w="12700">
                  <a:solidFill>
                    <a:srgbClr val="000000">
                      <a:satMod val="155000"/>
                    </a:srgbClr>
                  </a:solidFill>
                  <a:prstDash val="solid"/>
                </a:ln>
                <a:solidFill>
                  <a:srgbClr val="ACFF16"/>
                </a:solidFill>
                <a:effectLst>
                  <a:outerShdw blurRad="41275" dist="20320" dir="1800000" algn="tl" rotWithShape="0">
                    <a:srgbClr val="000000">
                      <a:alpha val="40000"/>
                    </a:srgbClr>
                  </a:outerShdw>
                </a:effectLst>
                <a:latin typeface="Arial Black"/>
                <a:ea typeface="ＭＳ Ｐゴシック" charset="0"/>
                <a:cs typeface="Arial Black"/>
              </a:rPr>
              <a:t>ISRAEL IN THE LAND</a:t>
            </a:r>
          </a:p>
        </p:txBody>
      </p:sp>
      <p:sp>
        <p:nvSpPr>
          <p:cNvPr id="3" name="TextBox 2"/>
          <p:cNvSpPr txBox="1"/>
          <p:nvPr/>
        </p:nvSpPr>
        <p:spPr>
          <a:xfrm>
            <a:off x="2978623" y="2520882"/>
            <a:ext cx="1501433" cy="991041"/>
          </a:xfrm>
          <a:prstGeom prst="rect">
            <a:avLst/>
          </a:prstGeom>
          <a:noFill/>
        </p:spPr>
        <p:txBody>
          <a:bodyPr wrap="none" rtlCol="0">
            <a:spAutoFit/>
          </a:bodyPr>
          <a:lstStyle/>
          <a:p>
            <a:pPr algn="ctr">
              <a:lnSpc>
                <a:spcPct val="80000"/>
              </a:lnSpc>
            </a:pPr>
            <a:r>
              <a:rPr lang="en-US" sz="2400" b="1" dirty="0" smtClean="0">
                <a:solidFill>
                  <a:srgbClr val="FFE641"/>
                </a:solidFill>
                <a:effectLst>
                  <a:glow rad="76200">
                    <a:schemeClr val="tx1">
                      <a:alpha val="75000"/>
                    </a:schemeClr>
                  </a:glow>
                </a:effectLst>
              </a:rPr>
              <a:t>Remnant</a:t>
            </a:r>
          </a:p>
          <a:p>
            <a:pPr algn="ctr">
              <a:lnSpc>
                <a:spcPct val="80000"/>
              </a:lnSpc>
            </a:pPr>
            <a:r>
              <a:rPr lang="en-US" sz="2400" b="1" dirty="0" smtClean="0">
                <a:solidFill>
                  <a:srgbClr val="FFE641"/>
                </a:solidFill>
                <a:effectLst>
                  <a:glow rad="76200">
                    <a:schemeClr val="tx1">
                      <a:alpha val="75000"/>
                    </a:schemeClr>
                  </a:glow>
                </a:effectLst>
              </a:rPr>
              <a:t>In the</a:t>
            </a:r>
          </a:p>
          <a:p>
            <a:pPr algn="ctr">
              <a:lnSpc>
                <a:spcPct val="80000"/>
              </a:lnSpc>
            </a:pPr>
            <a:r>
              <a:rPr lang="en-US" sz="2400" b="1" dirty="0" smtClean="0">
                <a:solidFill>
                  <a:srgbClr val="FFE641"/>
                </a:solidFill>
                <a:effectLst>
                  <a:glow rad="76200">
                    <a:schemeClr val="tx1">
                      <a:alpha val="75000"/>
                    </a:schemeClr>
                  </a:glow>
                </a:effectLst>
              </a:rPr>
              <a:t>Land</a:t>
            </a:r>
            <a:endParaRPr lang="en-US" sz="2400" b="1" dirty="0">
              <a:solidFill>
                <a:srgbClr val="FFE641"/>
              </a:solidFill>
              <a:effectLst>
                <a:glow rad="76200">
                  <a:schemeClr val="tx1">
                    <a:alpha val="75000"/>
                  </a:schemeClr>
                </a:glow>
              </a:effectLst>
            </a:endParaRPr>
          </a:p>
        </p:txBody>
      </p:sp>
    </p:spTree>
    <p:extLst>
      <p:ext uri="{BB962C8B-B14F-4D97-AF65-F5344CB8AC3E}">
        <p14:creationId xmlns:p14="http://schemas.microsoft.com/office/powerpoint/2010/main" val="33736371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stained background.pn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TextBox 16"/>
          <p:cNvSpPr txBox="1"/>
          <p:nvPr/>
        </p:nvSpPr>
        <p:spPr>
          <a:xfrm>
            <a:off x="428851" y="5449923"/>
            <a:ext cx="8296607" cy="991041"/>
          </a:xfrm>
          <a:prstGeom prst="rect">
            <a:avLst/>
          </a:prstGeom>
          <a:noFill/>
        </p:spPr>
        <p:txBody>
          <a:bodyPr wrap="square" rtlCol="0">
            <a:spAutoFit/>
          </a:bodyPr>
          <a:lstStyle/>
          <a:p>
            <a:pPr algn="ctr">
              <a:lnSpc>
                <a:spcPct val="80000"/>
              </a:lnSpc>
            </a:pPr>
            <a:r>
              <a:rPr lang="en-US" sz="2400" b="1" dirty="0" smtClean="0">
                <a:solidFill>
                  <a:srgbClr val="FFFFFF"/>
                </a:solidFill>
                <a:effectLst>
                  <a:glow rad="88900">
                    <a:schemeClr val="tx1">
                      <a:alpha val="75000"/>
                    </a:schemeClr>
                  </a:glow>
                </a:effectLst>
                <a:latin typeface="Arial Narrow"/>
                <a:cs typeface="Arial Narrow"/>
              </a:rPr>
              <a:t>“Christ has become a servant to the circumcision on behalf of the truth of God to confirm the promises given to the fathers, and for the Gentiles to glorify God for His mercy”</a:t>
            </a:r>
            <a:r>
              <a:rPr lang="en-US" sz="2400" b="1" dirty="0">
                <a:solidFill>
                  <a:srgbClr val="FFFFFF"/>
                </a:solidFill>
                <a:effectLst>
                  <a:glow rad="88900">
                    <a:schemeClr val="tx1">
                      <a:alpha val="75000"/>
                    </a:schemeClr>
                  </a:glow>
                </a:effectLst>
                <a:latin typeface="Arial Narrow"/>
                <a:cs typeface="Arial Narrow"/>
              </a:rPr>
              <a:t> </a:t>
            </a:r>
            <a:r>
              <a:rPr lang="en-US" sz="2400" b="1" dirty="0" smtClean="0">
                <a:solidFill>
                  <a:srgbClr val="FFFFFF"/>
                </a:solidFill>
                <a:effectLst>
                  <a:glow rad="88900">
                    <a:schemeClr val="tx1">
                      <a:alpha val="75000"/>
                    </a:schemeClr>
                  </a:glow>
                </a:effectLst>
                <a:latin typeface="Arial Narrow"/>
                <a:cs typeface="Arial Narrow"/>
              </a:rPr>
              <a:t>  </a:t>
            </a:r>
            <a:r>
              <a:rPr lang="en-US" sz="2400" b="1" dirty="0" smtClean="0">
                <a:solidFill>
                  <a:srgbClr val="FFF59D"/>
                </a:solidFill>
                <a:effectLst>
                  <a:glow rad="88900">
                    <a:schemeClr val="tx1">
                      <a:alpha val="75000"/>
                    </a:schemeClr>
                  </a:glow>
                </a:effectLst>
                <a:latin typeface="Arial Narrow"/>
                <a:cs typeface="Arial Narrow"/>
              </a:rPr>
              <a:t>Romans 15:8-9</a:t>
            </a:r>
            <a:endParaRPr lang="en-US" sz="2400" b="1" dirty="0">
              <a:solidFill>
                <a:srgbClr val="FFF59D"/>
              </a:solidFill>
              <a:effectLst>
                <a:glow rad="88900">
                  <a:schemeClr val="tx1">
                    <a:alpha val="75000"/>
                  </a:schemeClr>
                </a:glow>
              </a:effectLst>
              <a:latin typeface="Arial Narrow"/>
              <a:cs typeface="Arial Narrow"/>
            </a:endParaRPr>
          </a:p>
        </p:txBody>
      </p:sp>
      <p:sp>
        <p:nvSpPr>
          <p:cNvPr id="18" name="TextBox 17"/>
          <p:cNvSpPr txBox="1"/>
          <p:nvPr/>
        </p:nvSpPr>
        <p:spPr>
          <a:xfrm>
            <a:off x="288488" y="160424"/>
            <a:ext cx="8562360" cy="584776"/>
          </a:xfrm>
          <a:prstGeom prst="rect">
            <a:avLst/>
          </a:prstGeom>
          <a:noFill/>
        </p:spPr>
        <p:txBody>
          <a:bodyPr wrap="none" rtlCol="0">
            <a:spAutoFit/>
          </a:bodyPr>
          <a:lstStyle/>
          <a:p>
            <a:r>
              <a:rPr lang="en-US" sz="3200" b="1" dirty="0" smtClean="0">
                <a:solidFill>
                  <a:srgbClr val="FFF59D"/>
                </a:solidFill>
                <a:effectLst>
                  <a:glow rad="88900">
                    <a:schemeClr val="tx1">
                      <a:alpha val="75000"/>
                    </a:schemeClr>
                  </a:glow>
                </a:effectLst>
                <a:latin typeface="Arial Narrow"/>
                <a:cs typeface="Arial Narrow"/>
              </a:rPr>
              <a:t>Relationship of Israel and the Gentiles in the Church</a:t>
            </a:r>
            <a:endParaRPr lang="en-US" sz="3200" b="1" dirty="0">
              <a:solidFill>
                <a:srgbClr val="FFF59D"/>
              </a:solidFill>
              <a:effectLst>
                <a:glow rad="88900">
                  <a:schemeClr val="tx1">
                    <a:alpha val="75000"/>
                  </a:schemeClr>
                </a:glow>
              </a:effectLst>
              <a:latin typeface="Arial Narrow"/>
              <a:cs typeface="Arial Narrow"/>
            </a:endParaRPr>
          </a:p>
        </p:txBody>
      </p:sp>
      <p:pic>
        <p:nvPicPr>
          <p:cNvPr id="23" name="Picture 22" descr="chart color.png"/>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909088"/>
            <a:ext cx="9144000" cy="4555494"/>
          </a:xfrm>
          <a:prstGeom prst="rect">
            <a:avLst/>
          </a:prstGeom>
        </p:spPr>
      </p:pic>
      <p:sp>
        <p:nvSpPr>
          <p:cNvPr id="9" name="TextBox 8"/>
          <p:cNvSpPr txBox="1"/>
          <p:nvPr/>
        </p:nvSpPr>
        <p:spPr>
          <a:xfrm>
            <a:off x="653728" y="2165978"/>
            <a:ext cx="1685077" cy="875111"/>
          </a:xfrm>
          <a:prstGeom prst="rect">
            <a:avLst/>
          </a:prstGeom>
          <a:noFill/>
        </p:spPr>
        <p:txBody>
          <a:bodyPr wrap="none" rtlCol="0">
            <a:spAutoFit/>
          </a:bodyPr>
          <a:lstStyle/>
          <a:p>
            <a:pPr algn="ctr">
              <a:lnSpc>
                <a:spcPct val="90000"/>
              </a:lnSpc>
            </a:pPr>
            <a:r>
              <a:rPr lang="en-US" sz="2800" b="1" dirty="0" smtClean="0">
                <a:solidFill>
                  <a:srgbClr val="0000FF"/>
                </a:solidFill>
                <a:latin typeface="Arial Narrow"/>
                <a:cs typeface="Arial Narrow"/>
              </a:rPr>
              <a:t>NATIONAL</a:t>
            </a:r>
          </a:p>
          <a:p>
            <a:pPr algn="ctr">
              <a:lnSpc>
                <a:spcPct val="90000"/>
              </a:lnSpc>
            </a:pPr>
            <a:r>
              <a:rPr lang="en-US" sz="2800" b="1" dirty="0" smtClean="0">
                <a:solidFill>
                  <a:srgbClr val="0000FF"/>
                </a:solidFill>
                <a:latin typeface="Arial Narrow"/>
                <a:cs typeface="Arial Narrow"/>
              </a:rPr>
              <a:t>ISRAEL</a:t>
            </a:r>
            <a:endParaRPr lang="en-US" sz="2800" b="1" dirty="0">
              <a:solidFill>
                <a:srgbClr val="0000FF"/>
              </a:solidFill>
              <a:latin typeface="Arial Narrow"/>
              <a:cs typeface="Arial Narrow"/>
            </a:endParaRPr>
          </a:p>
        </p:txBody>
      </p:sp>
      <p:sp>
        <p:nvSpPr>
          <p:cNvPr id="14" name="TextBox 13"/>
          <p:cNvSpPr txBox="1"/>
          <p:nvPr/>
        </p:nvSpPr>
        <p:spPr>
          <a:xfrm>
            <a:off x="901142" y="3173935"/>
            <a:ext cx="1201997" cy="987963"/>
          </a:xfrm>
          <a:prstGeom prst="rect">
            <a:avLst/>
          </a:prstGeom>
          <a:noFill/>
        </p:spPr>
        <p:txBody>
          <a:bodyPr wrap="none" rtlCol="0">
            <a:spAutoFit/>
          </a:bodyPr>
          <a:lstStyle/>
          <a:p>
            <a:pPr algn="ctr">
              <a:lnSpc>
                <a:spcPct val="80000"/>
              </a:lnSpc>
            </a:pPr>
            <a:r>
              <a:rPr lang="en-US" dirty="0" smtClean="0">
                <a:latin typeface="Arial Narrow"/>
                <a:cs typeface="Arial Narrow"/>
              </a:rPr>
              <a:t>Rom. 11:17,</a:t>
            </a:r>
          </a:p>
          <a:p>
            <a:pPr algn="ctr">
              <a:lnSpc>
                <a:spcPct val="80000"/>
              </a:lnSpc>
            </a:pPr>
            <a:r>
              <a:rPr lang="en-US" dirty="0" smtClean="0">
                <a:latin typeface="Arial Narrow"/>
                <a:cs typeface="Arial Narrow"/>
              </a:rPr>
              <a:t>20-21</a:t>
            </a:r>
          </a:p>
          <a:p>
            <a:pPr algn="ctr">
              <a:lnSpc>
                <a:spcPct val="80000"/>
              </a:lnSpc>
            </a:pPr>
            <a:r>
              <a:rPr lang="en-US" dirty="0" smtClean="0">
                <a:latin typeface="Arial Narrow"/>
                <a:cs typeface="Arial Narrow"/>
              </a:rPr>
              <a:t>Rom. 3:1-2;</a:t>
            </a:r>
          </a:p>
          <a:p>
            <a:pPr algn="ctr">
              <a:lnSpc>
                <a:spcPct val="80000"/>
              </a:lnSpc>
            </a:pPr>
            <a:r>
              <a:rPr lang="en-US" dirty="0" smtClean="0">
                <a:latin typeface="Arial Narrow"/>
                <a:cs typeface="Arial Narrow"/>
              </a:rPr>
              <a:t>10:1; 11:14</a:t>
            </a:r>
            <a:endParaRPr lang="en-US" dirty="0">
              <a:latin typeface="Arial Narrow"/>
              <a:cs typeface="Arial Narrow"/>
            </a:endParaRPr>
          </a:p>
        </p:txBody>
      </p:sp>
      <p:sp>
        <p:nvSpPr>
          <p:cNvPr id="10" name="TextBox 9"/>
          <p:cNvSpPr txBox="1"/>
          <p:nvPr/>
        </p:nvSpPr>
        <p:spPr>
          <a:xfrm>
            <a:off x="2506535" y="2171047"/>
            <a:ext cx="1656198" cy="875111"/>
          </a:xfrm>
          <a:prstGeom prst="rect">
            <a:avLst/>
          </a:prstGeom>
          <a:noFill/>
        </p:spPr>
        <p:txBody>
          <a:bodyPr wrap="none" rtlCol="0">
            <a:spAutoFit/>
          </a:bodyPr>
          <a:lstStyle/>
          <a:p>
            <a:pPr algn="ctr">
              <a:lnSpc>
                <a:spcPct val="90000"/>
              </a:lnSpc>
            </a:pPr>
            <a:r>
              <a:rPr lang="en-US" sz="2800" b="1" dirty="0" smtClean="0">
                <a:solidFill>
                  <a:srgbClr val="800000"/>
                </a:solidFill>
                <a:latin typeface="Arial Narrow"/>
                <a:cs typeface="Arial Narrow"/>
              </a:rPr>
              <a:t>JEWISH</a:t>
            </a:r>
          </a:p>
          <a:p>
            <a:pPr algn="ctr">
              <a:lnSpc>
                <a:spcPct val="90000"/>
              </a:lnSpc>
            </a:pPr>
            <a:r>
              <a:rPr lang="en-US" sz="2800" b="1" dirty="0" smtClean="0">
                <a:solidFill>
                  <a:srgbClr val="800000"/>
                </a:solidFill>
                <a:latin typeface="Arial Narrow"/>
                <a:cs typeface="Arial Narrow"/>
              </a:rPr>
              <a:t>REMNANT</a:t>
            </a:r>
            <a:endParaRPr lang="en-US" sz="2800" b="1" dirty="0">
              <a:solidFill>
                <a:srgbClr val="800000"/>
              </a:solidFill>
              <a:latin typeface="Arial Narrow"/>
              <a:cs typeface="Arial Narrow"/>
            </a:endParaRPr>
          </a:p>
        </p:txBody>
      </p:sp>
      <p:sp>
        <p:nvSpPr>
          <p:cNvPr id="13" name="TextBox 12"/>
          <p:cNvSpPr txBox="1"/>
          <p:nvPr/>
        </p:nvSpPr>
        <p:spPr>
          <a:xfrm>
            <a:off x="2806211" y="3052077"/>
            <a:ext cx="1204076" cy="1206484"/>
          </a:xfrm>
          <a:prstGeom prst="rect">
            <a:avLst/>
          </a:prstGeom>
          <a:noFill/>
        </p:spPr>
        <p:txBody>
          <a:bodyPr wrap="none" rtlCol="0">
            <a:spAutoFit/>
          </a:bodyPr>
          <a:lstStyle/>
          <a:p>
            <a:pPr algn="ctr">
              <a:lnSpc>
                <a:spcPct val="80000"/>
              </a:lnSpc>
            </a:pPr>
            <a:r>
              <a:rPr lang="en-US" dirty="0" smtClean="0">
                <a:latin typeface="Arial Narrow"/>
                <a:cs typeface="Arial Narrow"/>
              </a:rPr>
              <a:t>Rom. 11:5</a:t>
            </a:r>
          </a:p>
          <a:p>
            <a:pPr algn="ctr">
              <a:lnSpc>
                <a:spcPct val="80000"/>
              </a:lnSpc>
            </a:pPr>
            <a:r>
              <a:rPr lang="en-US" dirty="0" smtClean="0">
                <a:latin typeface="Arial Narrow"/>
                <a:cs typeface="Arial Narrow"/>
              </a:rPr>
              <a:t>Gal. 6:16</a:t>
            </a:r>
          </a:p>
          <a:p>
            <a:pPr algn="ctr">
              <a:lnSpc>
                <a:spcPct val="80000"/>
              </a:lnSpc>
            </a:pPr>
            <a:r>
              <a:rPr lang="en-US" sz="1600" dirty="0" smtClean="0">
                <a:latin typeface="Arial Narrow"/>
                <a:cs typeface="Arial Narrow"/>
              </a:rPr>
              <a:t>Matt. 21:43</a:t>
            </a:r>
          </a:p>
          <a:p>
            <a:pPr algn="ctr">
              <a:lnSpc>
                <a:spcPct val="80000"/>
              </a:lnSpc>
            </a:pPr>
            <a:r>
              <a:rPr lang="en-US" sz="1600" dirty="0" smtClean="0">
                <a:latin typeface="Arial Narrow"/>
                <a:cs typeface="Arial Narrow"/>
              </a:rPr>
              <a:t>Rom. 2:28-29</a:t>
            </a:r>
          </a:p>
          <a:p>
            <a:endParaRPr lang="en-US" dirty="0"/>
          </a:p>
        </p:txBody>
      </p:sp>
      <p:sp>
        <p:nvSpPr>
          <p:cNvPr id="8" name="TextBox 7"/>
          <p:cNvSpPr txBox="1"/>
          <p:nvPr/>
        </p:nvSpPr>
        <p:spPr>
          <a:xfrm>
            <a:off x="3828850" y="1256215"/>
            <a:ext cx="1454395" cy="523220"/>
          </a:xfrm>
          <a:prstGeom prst="rect">
            <a:avLst/>
          </a:prstGeom>
          <a:noFill/>
        </p:spPr>
        <p:txBody>
          <a:bodyPr wrap="none" rtlCol="0">
            <a:spAutoFit/>
          </a:bodyPr>
          <a:lstStyle/>
          <a:p>
            <a:r>
              <a:rPr lang="en-US" sz="2800" b="1" dirty="0" smtClean="0">
                <a:solidFill>
                  <a:srgbClr val="006A00"/>
                </a:solidFill>
                <a:latin typeface="Arial Narrow"/>
                <a:cs typeface="Arial Narrow"/>
              </a:rPr>
              <a:t>CHURCH</a:t>
            </a:r>
            <a:endParaRPr lang="en-US" sz="2800" b="1" dirty="0">
              <a:solidFill>
                <a:srgbClr val="006A00"/>
              </a:solidFill>
              <a:latin typeface="Arial Narrow"/>
              <a:cs typeface="Arial Narrow"/>
            </a:endParaRPr>
          </a:p>
        </p:txBody>
      </p:sp>
      <p:sp>
        <p:nvSpPr>
          <p:cNvPr id="11" name="TextBox 10"/>
          <p:cNvSpPr txBox="1"/>
          <p:nvPr/>
        </p:nvSpPr>
        <p:spPr>
          <a:xfrm>
            <a:off x="4912258" y="2176966"/>
            <a:ext cx="1656198" cy="875111"/>
          </a:xfrm>
          <a:prstGeom prst="rect">
            <a:avLst/>
          </a:prstGeom>
          <a:noFill/>
        </p:spPr>
        <p:txBody>
          <a:bodyPr wrap="none" rtlCol="0">
            <a:spAutoFit/>
          </a:bodyPr>
          <a:lstStyle/>
          <a:p>
            <a:pPr algn="ctr">
              <a:lnSpc>
                <a:spcPct val="90000"/>
              </a:lnSpc>
            </a:pPr>
            <a:r>
              <a:rPr lang="en-US" sz="2800" b="1" dirty="0" smtClean="0">
                <a:solidFill>
                  <a:srgbClr val="800000"/>
                </a:solidFill>
                <a:latin typeface="Arial Narrow"/>
                <a:cs typeface="Arial Narrow"/>
              </a:rPr>
              <a:t>GENTILE</a:t>
            </a:r>
          </a:p>
          <a:p>
            <a:pPr algn="ctr">
              <a:lnSpc>
                <a:spcPct val="90000"/>
              </a:lnSpc>
            </a:pPr>
            <a:r>
              <a:rPr lang="en-US" sz="2800" b="1" dirty="0" smtClean="0">
                <a:solidFill>
                  <a:srgbClr val="800000"/>
                </a:solidFill>
                <a:latin typeface="Arial Narrow"/>
                <a:cs typeface="Arial Narrow"/>
              </a:rPr>
              <a:t>REMNANT</a:t>
            </a:r>
            <a:endParaRPr lang="en-US" sz="2800" b="1" dirty="0">
              <a:solidFill>
                <a:srgbClr val="800000"/>
              </a:solidFill>
              <a:latin typeface="Arial Narrow"/>
              <a:cs typeface="Arial Narrow"/>
            </a:endParaRPr>
          </a:p>
        </p:txBody>
      </p:sp>
      <p:sp>
        <p:nvSpPr>
          <p:cNvPr id="19" name="TextBox 18"/>
          <p:cNvSpPr txBox="1"/>
          <p:nvPr/>
        </p:nvSpPr>
        <p:spPr>
          <a:xfrm>
            <a:off x="4912258" y="3173935"/>
            <a:ext cx="1542610" cy="766364"/>
          </a:xfrm>
          <a:prstGeom prst="rect">
            <a:avLst/>
          </a:prstGeom>
          <a:noFill/>
        </p:spPr>
        <p:txBody>
          <a:bodyPr wrap="none" rtlCol="0">
            <a:spAutoFit/>
          </a:bodyPr>
          <a:lstStyle/>
          <a:p>
            <a:pPr algn="ctr">
              <a:lnSpc>
                <a:spcPct val="80000"/>
              </a:lnSpc>
            </a:pPr>
            <a:r>
              <a:rPr lang="en-US" dirty="0" smtClean="0">
                <a:latin typeface="Arial Narrow"/>
                <a:cs typeface="Arial Narrow"/>
              </a:rPr>
              <a:t>Rom. 11:11,</a:t>
            </a:r>
          </a:p>
          <a:p>
            <a:pPr algn="ctr">
              <a:lnSpc>
                <a:spcPct val="80000"/>
              </a:lnSpc>
            </a:pPr>
            <a:r>
              <a:rPr lang="en-US" dirty="0" smtClean="0">
                <a:latin typeface="Arial Narrow"/>
                <a:cs typeface="Arial Narrow"/>
              </a:rPr>
              <a:t>24a; Acts 10:35;</a:t>
            </a:r>
          </a:p>
          <a:p>
            <a:pPr algn="ctr">
              <a:lnSpc>
                <a:spcPct val="80000"/>
              </a:lnSpc>
            </a:pPr>
            <a:r>
              <a:rPr lang="en-US" dirty="0" smtClean="0">
                <a:latin typeface="Arial Narrow"/>
                <a:cs typeface="Arial Narrow"/>
              </a:rPr>
              <a:t>15:3, 6-11,14 </a:t>
            </a:r>
            <a:endParaRPr lang="en-US" dirty="0">
              <a:latin typeface="Arial Narrow"/>
              <a:cs typeface="Arial Narrow"/>
            </a:endParaRPr>
          </a:p>
        </p:txBody>
      </p:sp>
      <p:sp>
        <p:nvSpPr>
          <p:cNvPr id="15" name="TextBox 14"/>
          <p:cNvSpPr txBox="1"/>
          <p:nvPr/>
        </p:nvSpPr>
        <p:spPr>
          <a:xfrm>
            <a:off x="4010287" y="4180892"/>
            <a:ext cx="1163224" cy="766364"/>
          </a:xfrm>
          <a:prstGeom prst="rect">
            <a:avLst/>
          </a:prstGeom>
          <a:noFill/>
        </p:spPr>
        <p:txBody>
          <a:bodyPr wrap="none" rtlCol="0">
            <a:spAutoFit/>
          </a:bodyPr>
          <a:lstStyle/>
          <a:p>
            <a:pPr algn="ctr">
              <a:lnSpc>
                <a:spcPct val="80000"/>
              </a:lnSpc>
            </a:pPr>
            <a:r>
              <a:rPr lang="en-US" dirty="0" smtClean="0">
                <a:latin typeface="Arial Narrow"/>
                <a:cs typeface="Arial Narrow"/>
              </a:rPr>
              <a:t>Eph. 2:13-</a:t>
            </a:r>
          </a:p>
          <a:p>
            <a:pPr algn="ctr">
              <a:lnSpc>
                <a:spcPct val="80000"/>
              </a:lnSpc>
            </a:pPr>
            <a:r>
              <a:rPr lang="en-US" dirty="0" smtClean="0">
                <a:latin typeface="Arial Narrow"/>
                <a:cs typeface="Arial Narrow"/>
              </a:rPr>
              <a:t>22; 3:1-12</a:t>
            </a:r>
          </a:p>
          <a:p>
            <a:pPr algn="ctr">
              <a:lnSpc>
                <a:spcPct val="80000"/>
              </a:lnSpc>
            </a:pPr>
            <a:r>
              <a:rPr lang="en-US" dirty="0" smtClean="0">
                <a:latin typeface="Arial Narrow"/>
                <a:cs typeface="Arial Narrow"/>
              </a:rPr>
              <a:t>Rom. 16:25</a:t>
            </a:r>
            <a:endParaRPr lang="en-US" dirty="0">
              <a:latin typeface="Arial Narrow"/>
              <a:cs typeface="Arial Narrow"/>
            </a:endParaRPr>
          </a:p>
        </p:txBody>
      </p:sp>
      <p:sp>
        <p:nvSpPr>
          <p:cNvPr id="12" name="TextBox 11"/>
          <p:cNvSpPr txBox="1"/>
          <p:nvPr/>
        </p:nvSpPr>
        <p:spPr>
          <a:xfrm>
            <a:off x="6842847" y="2165978"/>
            <a:ext cx="1487882" cy="875111"/>
          </a:xfrm>
          <a:prstGeom prst="rect">
            <a:avLst/>
          </a:prstGeom>
          <a:noFill/>
        </p:spPr>
        <p:txBody>
          <a:bodyPr wrap="none" rtlCol="0">
            <a:spAutoFit/>
          </a:bodyPr>
          <a:lstStyle/>
          <a:p>
            <a:pPr algn="ctr">
              <a:lnSpc>
                <a:spcPct val="90000"/>
              </a:lnSpc>
            </a:pPr>
            <a:r>
              <a:rPr lang="en-US" sz="2800" b="1" dirty="0" smtClean="0">
                <a:solidFill>
                  <a:srgbClr val="0000FF"/>
                </a:solidFill>
                <a:latin typeface="Arial Narrow"/>
                <a:cs typeface="Arial Narrow"/>
              </a:rPr>
              <a:t>GENTILE</a:t>
            </a:r>
          </a:p>
          <a:p>
            <a:pPr algn="ctr">
              <a:lnSpc>
                <a:spcPct val="90000"/>
              </a:lnSpc>
            </a:pPr>
            <a:r>
              <a:rPr lang="en-US" sz="2800" b="1" dirty="0" smtClean="0">
                <a:solidFill>
                  <a:srgbClr val="0000FF"/>
                </a:solidFill>
                <a:latin typeface="Arial Narrow"/>
                <a:cs typeface="Arial Narrow"/>
              </a:rPr>
              <a:t>NATIONS</a:t>
            </a:r>
            <a:endParaRPr lang="en-US" sz="2800" b="1" dirty="0">
              <a:solidFill>
                <a:srgbClr val="0000FF"/>
              </a:solidFill>
              <a:latin typeface="Arial Narrow"/>
              <a:cs typeface="Arial Narrow"/>
            </a:endParaRPr>
          </a:p>
        </p:txBody>
      </p:sp>
      <p:sp>
        <p:nvSpPr>
          <p:cNvPr id="16" name="TextBox 15"/>
          <p:cNvSpPr txBox="1"/>
          <p:nvPr/>
        </p:nvSpPr>
        <p:spPr>
          <a:xfrm>
            <a:off x="6907194" y="3173935"/>
            <a:ext cx="1254858" cy="766364"/>
          </a:xfrm>
          <a:prstGeom prst="rect">
            <a:avLst/>
          </a:prstGeom>
          <a:noFill/>
        </p:spPr>
        <p:txBody>
          <a:bodyPr wrap="none" rtlCol="0">
            <a:spAutoFit/>
          </a:bodyPr>
          <a:lstStyle/>
          <a:p>
            <a:pPr algn="ctr">
              <a:lnSpc>
                <a:spcPct val="80000"/>
              </a:lnSpc>
            </a:pPr>
            <a:r>
              <a:rPr lang="en-US" dirty="0" smtClean="0">
                <a:latin typeface="Arial Narrow"/>
                <a:cs typeface="Arial Narrow"/>
              </a:rPr>
              <a:t>Gen. 10:32</a:t>
            </a:r>
          </a:p>
          <a:p>
            <a:pPr algn="ctr">
              <a:lnSpc>
                <a:spcPct val="80000"/>
              </a:lnSpc>
            </a:pPr>
            <a:r>
              <a:rPr lang="en-US" dirty="0" smtClean="0">
                <a:latin typeface="Arial Narrow"/>
                <a:cs typeface="Arial Narrow"/>
              </a:rPr>
              <a:t>Eph. 2:11-12</a:t>
            </a:r>
          </a:p>
          <a:p>
            <a:pPr algn="ctr">
              <a:lnSpc>
                <a:spcPct val="80000"/>
              </a:lnSpc>
            </a:pPr>
            <a:r>
              <a:rPr lang="en-US" dirty="0" smtClean="0">
                <a:latin typeface="Arial Narrow"/>
                <a:cs typeface="Arial Narrow"/>
              </a:rPr>
              <a:t>Acts 17:26</a:t>
            </a:r>
          </a:p>
        </p:txBody>
      </p:sp>
    </p:spTree>
    <p:extLst>
      <p:ext uri="{BB962C8B-B14F-4D97-AF65-F5344CB8AC3E}">
        <p14:creationId xmlns:p14="http://schemas.microsoft.com/office/powerpoint/2010/main" val="2648871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stained background.pn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5" name="Rectangle 44"/>
          <p:cNvSpPr/>
          <p:nvPr/>
        </p:nvSpPr>
        <p:spPr>
          <a:xfrm>
            <a:off x="4641548" y="982430"/>
            <a:ext cx="4220535" cy="5540547"/>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35439" y="978786"/>
            <a:ext cx="4506110" cy="5540547"/>
          </a:xfrm>
          <a:prstGeom prst="rect">
            <a:avLst/>
          </a:prstGeom>
          <a:solidFill>
            <a:srgbClr val="FFF59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71803" y="2421"/>
            <a:ext cx="8755848" cy="523220"/>
          </a:xfrm>
          <a:prstGeom prst="rect">
            <a:avLst/>
          </a:prstGeom>
        </p:spPr>
        <p:txBody>
          <a:bodyPr wrap="square">
            <a:spAutoFit/>
          </a:bodyPr>
          <a:lstStyle/>
          <a:p>
            <a:r>
              <a:rPr lang="en-US" sz="2000" dirty="0" smtClean="0">
                <a:latin typeface="BlairMdITC TT-Medium"/>
                <a:cs typeface="BlairMdITC TT-Medium"/>
              </a:rPr>
              <a:t> </a:t>
            </a:r>
            <a:r>
              <a:rPr lang="en-US" sz="2800" b="1" dirty="0" smtClean="0">
                <a:solidFill>
                  <a:schemeClr val="bg1"/>
                </a:solidFill>
                <a:effectLst>
                  <a:glow rad="88900">
                    <a:schemeClr val="tx1">
                      <a:alpha val="75000"/>
                    </a:schemeClr>
                  </a:glow>
                </a:effectLst>
                <a:latin typeface="Arial Narrow"/>
                <a:cs typeface="Arial Narrow"/>
              </a:rPr>
              <a:t>Discontinuity in the Church and Israel in the New Covenant </a:t>
            </a:r>
            <a:endParaRPr lang="en-US" sz="2800" b="1" dirty="0">
              <a:solidFill>
                <a:schemeClr val="bg1"/>
              </a:solidFill>
              <a:effectLst>
                <a:glow rad="88900">
                  <a:schemeClr val="tx1">
                    <a:alpha val="75000"/>
                  </a:schemeClr>
                </a:glow>
              </a:effectLst>
              <a:latin typeface="Arial Narrow"/>
              <a:cs typeface="Arial Narrow"/>
            </a:endParaRPr>
          </a:p>
        </p:txBody>
      </p:sp>
      <p:sp>
        <p:nvSpPr>
          <p:cNvPr id="5" name="Rectangle 4"/>
          <p:cNvSpPr/>
          <p:nvPr/>
        </p:nvSpPr>
        <p:spPr>
          <a:xfrm>
            <a:off x="135439" y="1082903"/>
            <a:ext cx="4167754" cy="323165"/>
          </a:xfrm>
          <a:prstGeom prst="rect">
            <a:avLst/>
          </a:prstGeom>
        </p:spPr>
        <p:txBody>
          <a:bodyPr wrap="square">
            <a:spAutoFit/>
          </a:bodyPr>
          <a:lstStyle/>
          <a:p>
            <a:pPr algn="ctr">
              <a:lnSpc>
                <a:spcPct val="80000"/>
              </a:lnSpc>
            </a:pPr>
            <a:r>
              <a:rPr lang="en-US" b="1" dirty="0" smtClean="0">
                <a:latin typeface="Arial Narrow"/>
                <a:cs typeface="Arial Narrow"/>
              </a:rPr>
              <a:t>Church Participates</a:t>
            </a:r>
          </a:p>
        </p:txBody>
      </p:sp>
      <p:sp>
        <p:nvSpPr>
          <p:cNvPr id="8" name="Rectangle 7"/>
          <p:cNvSpPr/>
          <p:nvPr/>
        </p:nvSpPr>
        <p:spPr>
          <a:xfrm>
            <a:off x="725122" y="1544826"/>
            <a:ext cx="3004361" cy="323165"/>
          </a:xfrm>
          <a:prstGeom prst="rect">
            <a:avLst/>
          </a:prstGeom>
        </p:spPr>
        <p:txBody>
          <a:bodyPr wrap="none">
            <a:spAutoFit/>
          </a:bodyPr>
          <a:lstStyle/>
          <a:p>
            <a:pPr algn="ctr">
              <a:lnSpc>
                <a:spcPct val="80000"/>
              </a:lnSpc>
            </a:pPr>
            <a:r>
              <a:rPr lang="en-US" b="1" dirty="0" smtClean="0">
                <a:latin typeface="Arial Narrow"/>
                <a:cs typeface="Arial Narrow"/>
              </a:rPr>
              <a:t>National Israel Rejects Messiah</a:t>
            </a:r>
          </a:p>
        </p:txBody>
      </p:sp>
      <p:cxnSp>
        <p:nvCxnSpPr>
          <p:cNvPr id="27" name="Straight Connector 26"/>
          <p:cNvCxnSpPr/>
          <p:nvPr/>
        </p:nvCxnSpPr>
        <p:spPr>
          <a:xfrm>
            <a:off x="130858" y="5502142"/>
            <a:ext cx="876500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35438" y="5995146"/>
            <a:ext cx="876042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35438" y="4992282"/>
            <a:ext cx="8760429" cy="3644"/>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35438" y="628207"/>
            <a:ext cx="875584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30858" y="6519333"/>
            <a:ext cx="876500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30858" y="628207"/>
            <a:ext cx="4581" cy="589112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614351" y="628207"/>
            <a:ext cx="0" cy="589112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8895867" y="628207"/>
            <a:ext cx="0" cy="589112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0858" y="3491180"/>
            <a:ext cx="876042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135438" y="3980530"/>
            <a:ext cx="8755849" cy="3654"/>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30858" y="3038028"/>
            <a:ext cx="876042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35438" y="4508371"/>
            <a:ext cx="875584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130858" y="1488646"/>
            <a:ext cx="8765009"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135439" y="1926164"/>
            <a:ext cx="8755848"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135439" y="978786"/>
            <a:ext cx="8755848" cy="3644"/>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135439" y="2505837"/>
            <a:ext cx="8760428"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0" name="Rectangle 79"/>
          <p:cNvSpPr/>
          <p:nvPr/>
        </p:nvSpPr>
        <p:spPr>
          <a:xfrm>
            <a:off x="4614351" y="1073720"/>
            <a:ext cx="4167754" cy="323165"/>
          </a:xfrm>
          <a:prstGeom prst="rect">
            <a:avLst/>
          </a:prstGeom>
        </p:spPr>
        <p:txBody>
          <a:bodyPr wrap="square">
            <a:spAutoFit/>
          </a:bodyPr>
          <a:lstStyle/>
          <a:p>
            <a:pPr algn="ctr">
              <a:lnSpc>
                <a:spcPct val="80000"/>
              </a:lnSpc>
            </a:pPr>
            <a:r>
              <a:rPr lang="en-US" b="1" dirty="0" smtClean="0">
                <a:latin typeface="Arial Narrow"/>
                <a:cs typeface="Arial Narrow"/>
              </a:rPr>
              <a:t>National Israel Fulfills</a:t>
            </a:r>
          </a:p>
        </p:txBody>
      </p:sp>
      <p:sp>
        <p:nvSpPr>
          <p:cNvPr id="81" name="Rectangle 80"/>
          <p:cNvSpPr/>
          <p:nvPr/>
        </p:nvSpPr>
        <p:spPr>
          <a:xfrm>
            <a:off x="5133399" y="1544826"/>
            <a:ext cx="3060491" cy="323165"/>
          </a:xfrm>
          <a:prstGeom prst="rect">
            <a:avLst/>
          </a:prstGeom>
        </p:spPr>
        <p:txBody>
          <a:bodyPr wrap="none">
            <a:spAutoFit/>
          </a:bodyPr>
          <a:lstStyle/>
          <a:p>
            <a:pPr algn="ctr">
              <a:lnSpc>
                <a:spcPct val="80000"/>
              </a:lnSpc>
            </a:pPr>
            <a:r>
              <a:rPr lang="en-US" b="1" dirty="0" smtClean="0">
                <a:latin typeface="Arial Narrow"/>
                <a:cs typeface="Arial Narrow"/>
              </a:rPr>
              <a:t>National Israel Accepts Messiah</a:t>
            </a:r>
          </a:p>
        </p:txBody>
      </p:sp>
      <p:sp>
        <p:nvSpPr>
          <p:cNvPr id="82" name="Rectangle 81"/>
          <p:cNvSpPr/>
          <p:nvPr/>
        </p:nvSpPr>
        <p:spPr>
          <a:xfrm>
            <a:off x="924282" y="1935334"/>
            <a:ext cx="2583723" cy="544765"/>
          </a:xfrm>
          <a:prstGeom prst="rect">
            <a:avLst/>
          </a:prstGeom>
        </p:spPr>
        <p:txBody>
          <a:bodyPr wrap="none">
            <a:spAutoFit/>
          </a:bodyPr>
          <a:lstStyle/>
          <a:p>
            <a:pPr algn="ctr">
              <a:lnSpc>
                <a:spcPct val="80000"/>
              </a:lnSpc>
            </a:pPr>
            <a:r>
              <a:rPr lang="en-US" b="1" dirty="0" smtClean="0">
                <a:latin typeface="Arial Narrow"/>
                <a:cs typeface="Arial Narrow"/>
              </a:rPr>
              <a:t>Remnant of National Israel </a:t>
            </a:r>
          </a:p>
          <a:p>
            <a:pPr algn="ctr">
              <a:lnSpc>
                <a:spcPct val="80000"/>
              </a:lnSpc>
            </a:pPr>
            <a:r>
              <a:rPr lang="en-US" b="1" dirty="0" smtClean="0">
                <a:latin typeface="Arial Narrow"/>
                <a:cs typeface="Arial Narrow"/>
              </a:rPr>
              <a:t>Receives Partial Blessings </a:t>
            </a:r>
          </a:p>
        </p:txBody>
      </p:sp>
      <p:sp>
        <p:nvSpPr>
          <p:cNvPr id="83" name="Rectangle 82"/>
          <p:cNvSpPr/>
          <p:nvPr/>
        </p:nvSpPr>
        <p:spPr>
          <a:xfrm>
            <a:off x="5271764" y="1935334"/>
            <a:ext cx="2867642" cy="544765"/>
          </a:xfrm>
          <a:prstGeom prst="rect">
            <a:avLst/>
          </a:prstGeom>
        </p:spPr>
        <p:txBody>
          <a:bodyPr wrap="none">
            <a:spAutoFit/>
          </a:bodyPr>
          <a:lstStyle/>
          <a:p>
            <a:pPr algn="ctr">
              <a:lnSpc>
                <a:spcPct val="80000"/>
              </a:lnSpc>
            </a:pPr>
            <a:r>
              <a:rPr lang="en-US" b="1" dirty="0" smtClean="0">
                <a:latin typeface="Arial Narrow"/>
                <a:cs typeface="Arial Narrow"/>
              </a:rPr>
              <a:t>Remnant of National Israel </a:t>
            </a:r>
          </a:p>
          <a:p>
            <a:pPr algn="ctr">
              <a:lnSpc>
                <a:spcPct val="80000"/>
              </a:lnSpc>
            </a:pPr>
            <a:r>
              <a:rPr lang="en-US" b="1" dirty="0" smtClean="0">
                <a:latin typeface="Arial Narrow"/>
                <a:cs typeface="Arial Narrow"/>
              </a:rPr>
              <a:t>Receives Promised Blessings </a:t>
            </a:r>
          </a:p>
        </p:txBody>
      </p:sp>
      <p:sp>
        <p:nvSpPr>
          <p:cNvPr id="84" name="Rectangle 83"/>
          <p:cNvSpPr/>
          <p:nvPr/>
        </p:nvSpPr>
        <p:spPr>
          <a:xfrm>
            <a:off x="725122" y="3140609"/>
            <a:ext cx="2782883" cy="323165"/>
          </a:xfrm>
          <a:prstGeom prst="rect">
            <a:avLst/>
          </a:prstGeom>
        </p:spPr>
        <p:txBody>
          <a:bodyPr wrap="none">
            <a:spAutoFit/>
          </a:bodyPr>
          <a:lstStyle/>
          <a:p>
            <a:pPr algn="ctr">
              <a:lnSpc>
                <a:spcPct val="80000"/>
              </a:lnSpc>
            </a:pPr>
            <a:r>
              <a:rPr lang="en-US" b="1" dirty="0" smtClean="0">
                <a:latin typeface="Arial Narrow"/>
                <a:cs typeface="Arial Narrow"/>
              </a:rPr>
              <a:t>Land under Divine Discipline</a:t>
            </a:r>
          </a:p>
        </p:txBody>
      </p:sp>
      <p:sp>
        <p:nvSpPr>
          <p:cNvPr id="85" name="Rectangle 84"/>
          <p:cNvSpPr/>
          <p:nvPr/>
        </p:nvSpPr>
        <p:spPr>
          <a:xfrm>
            <a:off x="5324401" y="3140609"/>
            <a:ext cx="2677611" cy="323165"/>
          </a:xfrm>
          <a:prstGeom prst="rect">
            <a:avLst/>
          </a:prstGeom>
        </p:spPr>
        <p:txBody>
          <a:bodyPr wrap="none">
            <a:spAutoFit/>
          </a:bodyPr>
          <a:lstStyle/>
          <a:p>
            <a:pPr algn="ctr">
              <a:lnSpc>
                <a:spcPct val="80000"/>
              </a:lnSpc>
            </a:pPr>
            <a:r>
              <a:rPr lang="en-US" b="1" dirty="0" smtClean="0">
                <a:latin typeface="Arial Narrow"/>
                <a:cs typeface="Arial Narrow"/>
              </a:rPr>
              <a:t>Land under Divine Blessing</a:t>
            </a:r>
          </a:p>
        </p:txBody>
      </p:sp>
      <p:sp>
        <p:nvSpPr>
          <p:cNvPr id="86" name="Rectangle 85"/>
          <p:cNvSpPr/>
          <p:nvPr/>
        </p:nvSpPr>
        <p:spPr>
          <a:xfrm>
            <a:off x="633670" y="3553994"/>
            <a:ext cx="3392989" cy="323165"/>
          </a:xfrm>
          <a:prstGeom prst="rect">
            <a:avLst/>
          </a:prstGeom>
        </p:spPr>
        <p:txBody>
          <a:bodyPr wrap="none">
            <a:spAutoFit/>
          </a:bodyPr>
          <a:lstStyle/>
          <a:p>
            <a:pPr algn="ctr">
              <a:lnSpc>
                <a:spcPct val="80000"/>
              </a:lnSpc>
            </a:pPr>
            <a:r>
              <a:rPr lang="en-US" b="1" dirty="0" smtClean="0">
                <a:latin typeface="Arial Narrow"/>
                <a:cs typeface="Arial Narrow"/>
              </a:rPr>
              <a:t>Part of National Israel Outside Land</a:t>
            </a:r>
          </a:p>
        </p:txBody>
      </p:sp>
      <p:sp>
        <p:nvSpPr>
          <p:cNvPr id="87" name="Rectangle 86"/>
          <p:cNvSpPr/>
          <p:nvPr/>
        </p:nvSpPr>
        <p:spPr>
          <a:xfrm>
            <a:off x="5161933" y="4095861"/>
            <a:ext cx="3277347" cy="323165"/>
          </a:xfrm>
          <a:prstGeom prst="rect">
            <a:avLst/>
          </a:prstGeom>
        </p:spPr>
        <p:txBody>
          <a:bodyPr wrap="none">
            <a:spAutoFit/>
          </a:bodyPr>
          <a:lstStyle/>
          <a:p>
            <a:pPr algn="ctr">
              <a:lnSpc>
                <a:spcPct val="80000"/>
              </a:lnSpc>
            </a:pPr>
            <a:r>
              <a:rPr lang="en-US" b="1" dirty="0" smtClean="0">
                <a:latin typeface="Arial Narrow"/>
                <a:cs typeface="Arial Narrow"/>
              </a:rPr>
              <a:t>Full Possession of Promised Land</a:t>
            </a:r>
          </a:p>
        </p:txBody>
      </p:sp>
      <p:sp>
        <p:nvSpPr>
          <p:cNvPr id="88" name="Rectangle 87"/>
          <p:cNvSpPr/>
          <p:nvPr/>
        </p:nvSpPr>
        <p:spPr>
          <a:xfrm>
            <a:off x="712401" y="4095861"/>
            <a:ext cx="3235531" cy="323165"/>
          </a:xfrm>
          <a:prstGeom prst="rect">
            <a:avLst/>
          </a:prstGeom>
        </p:spPr>
        <p:txBody>
          <a:bodyPr wrap="none">
            <a:spAutoFit/>
          </a:bodyPr>
          <a:lstStyle/>
          <a:p>
            <a:pPr algn="ctr">
              <a:lnSpc>
                <a:spcPct val="80000"/>
              </a:lnSpc>
            </a:pPr>
            <a:r>
              <a:rPr lang="en-US" b="1" dirty="0" smtClean="0">
                <a:latin typeface="Arial Narrow"/>
                <a:cs typeface="Arial Narrow"/>
              </a:rPr>
              <a:t>Partial Possession of Partial Land</a:t>
            </a:r>
          </a:p>
        </p:txBody>
      </p:sp>
      <p:sp>
        <p:nvSpPr>
          <p:cNvPr id="89" name="Rectangle 88"/>
          <p:cNvSpPr/>
          <p:nvPr/>
        </p:nvSpPr>
        <p:spPr>
          <a:xfrm>
            <a:off x="5207735" y="3553994"/>
            <a:ext cx="3066803" cy="323165"/>
          </a:xfrm>
          <a:prstGeom prst="rect">
            <a:avLst/>
          </a:prstGeom>
        </p:spPr>
        <p:txBody>
          <a:bodyPr wrap="none">
            <a:spAutoFit/>
          </a:bodyPr>
          <a:lstStyle/>
          <a:p>
            <a:pPr algn="ctr">
              <a:lnSpc>
                <a:spcPct val="80000"/>
              </a:lnSpc>
            </a:pPr>
            <a:r>
              <a:rPr lang="en-US" b="1" dirty="0" smtClean="0">
                <a:latin typeface="Arial Narrow"/>
                <a:cs typeface="Arial Narrow"/>
              </a:rPr>
              <a:t>All of National Israel in the Land</a:t>
            </a:r>
          </a:p>
        </p:txBody>
      </p:sp>
      <p:sp>
        <p:nvSpPr>
          <p:cNvPr id="90" name="Rectangle 89"/>
          <p:cNvSpPr/>
          <p:nvPr/>
        </p:nvSpPr>
        <p:spPr>
          <a:xfrm>
            <a:off x="435808" y="6094112"/>
            <a:ext cx="3512124" cy="323165"/>
          </a:xfrm>
          <a:prstGeom prst="rect">
            <a:avLst/>
          </a:prstGeom>
        </p:spPr>
        <p:txBody>
          <a:bodyPr wrap="none">
            <a:spAutoFit/>
          </a:bodyPr>
          <a:lstStyle/>
          <a:p>
            <a:pPr algn="ctr">
              <a:lnSpc>
                <a:spcPct val="80000"/>
              </a:lnSpc>
            </a:pPr>
            <a:r>
              <a:rPr lang="en-US" b="1" dirty="0" smtClean="0">
                <a:latin typeface="Arial Narrow"/>
                <a:cs typeface="Arial Narrow"/>
              </a:rPr>
              <a:t>God’s Name Profaned by the Nations</a:t>
            </a:r>
          </a:p>
        </p:txBody>
      </p:sp>
      <p:sp>
        <p:nvSpPr>
          <p:cNvPr id="91" name="Rectangle 90"/>
          <p:cNvSpPr/>
          <p:nvPr/>
        </p:nvSpPr>
        <p:spPr>
          <a:xfrm>
            <a:off x="4969084" y="6094112"/>
            <a:ext cx="3470196" cy="323165"/>
          </a:xfrm>
          <a:prstGeom prst="rect">
            <a:avLst/>
          </a:prstGeom>
        </p:spPr>
        <p:txBody>
          <a:bodyPr wrap="none">
            <a:spAutoFit/>
          </a:bodyPr>
          <a:lstStyle/>
          <a:p>
            <a:pPr algn="ctr">
              <a:lnSpc>
                <a:spcPct val="80000"/>
              </a:lnSpc>
            </a:pPr>
            <a:r>
              <a:rPr lang="en-US" b="1" dirty="0" smtClean="0">
                <a:latin typeface="Arial Narrow"/>
                <a:cs typeface="Arial Narrow"/>
              </a:rPr>
              <a:t>God’s Name Glorified by the Nations</a:t>
            </a:r>
          </a:p>
        </p:txBody>
      </p:sp>
      <p:sp>
        <p:nvSpPr>
          <p:cNvPr id="92" name="Rectangle 91"/>
          <p:cNvSpPr/>
          <p:nvPr/>
        </p:nvSpPr>
        <p:spPr>
          <a:xfrm>
            <a:off x="4755330" y="5559500"/>
            <a:ext cx="3933100" cy="323165"/>
          </a:xfrm>
          <a:prstGeom prst="rect">
            <a:avLst/>
          </a:prstGeom>
        </p:spPr>
        <p:txBody>
          <a:bodyPr wrap="none">
            <a:spAutoFit/>
          </a:bodyPr>
          <a:lstStyle/>
          <a:p>
            <a:pPr algn="ctr">
              <a:lnSpc>
                <a:spcPct val="80000"/>
              </a:lnSpc>
            </a:pPr>
            <a:r>
              <a:rPr lang="en-US" b="1" dirty="0" smtClean="0">
                <a:latin typeface="Arial Narrow"/>
                <a:cs typeface="Arial Narrow"/>
              </a:rPr>
              <a:t>Provisional Atonement by Ritual Sacrifice</a:t>
            </a:r>
          </a:p>
        </p:txBody>
      </p:sp>
      <p:sp>
        <p:nvSpPr>
          <p:cNvPr id="93" name="Rectangle 92"/>
          <p:cNvSpPr/>
          <p:nvPr/>
        </p:nvSpPr>
        <p:spPr>
          <a:xfrm>
            <a:off x="130858" y="5551701"/>
            <a:ext cx="4406036" cy="323165"/>
          </a:xfrm>
          <a:prstGeom prst="rect">
            <a:avLst/>
          </a:prstGeom>
        </p:spPr>
        <p:txBody>
          <a:bodyPr wrap="none">
            <a:spAutoFit/>
          </a:bodyPr>
          <a:lstStyle/>
          <a:p>
            <a:pPr algn="ctr">
              <a:lnSpc>
                <a:spcPct val="80000"/>
              </a:lnSpc>
            </a:pPr>
            <a:r>
              <a:rPr lang="en-US" b="1" dirty="0" smtClean="0">
                <a:latin typeface="Arial Narrow"/>
                <a:cs typeface="Arial Narrow"/>
              </a:rPr>
              <a:t>Provisional Atonement by Spiritual Confession</a:t>
            </a:r>
          </a:p>
        </p:txBody>
      </p:sp>
      <p:sp>
        <p:nvSpPr>
          <p:cNvPr id="94" name="Rectangle 93"/>
          <p:cNvSpPr/>
          <p:nvPr/>
        </p:nvSpPr>
        <p:spPr>
          <a:xfrm>
            <a:off x="4894129" y="5077995"/>
            <a:ext cx="3590008" cy="323165"/>
          </a:xfrm>
          <a:prstGeom prst="rect">
            <a:avLst/>
          </a:prstGeom>
        </p:spPr>
        <p:txBody>
          <a:bodyPr wrap="none">
            <a:spAutoFit/>
          </a:bodyPr>
          <a:lstStyle/>
          <a:p>
            <a:pPr algn="ctr">
              <a:lnSpc>
                <a:spcPct val="80000"/>
              </a:lnSpc>
            </a:pPr>
            <a:r>
              <a:rPr lang="en-US" b="1" dirty="0" smtClean="0">
                <a:latin typeface="Arial Narrow"/>
                <a:cs typeface="Arial Narrow"/>
              </a:rPr>
              <a:t>Physical Temple is Throne of Messiah </a:t>
            </a:r>
          </a:p>
        </p:txBody>
      </p:sp>
      <p:sp>
        <p:nvSpPr>
          <p:cNvPr id="95" name="Rectangle 94"/>
          <p:cNvSpPr/>
          <p:nvPr/>
        </p:nvSpPr>
        <p:spPr>
          <a:xfrm>
            <a:off x="371803" y="4586928"/>
            <a:ext cx="3883846" cy="323165"/>
          </a:xfrm>
          <a:prstGeom prst="rect">
            <a:avLst/>
          </a:prstGeom>
        </p:spPr>
        <p:txBody>
          <a:bodyPr wrap="none">
            <a:spAutoFit/>
          </a:bodyPr>
          <a:lstStyle/>
          <a:p>
            <a:pPr algn="ctr">
              <a:lnSpc>
                <a:spcPct val="80000"/>
              </a:lnSpc>
            </a:pPr>
            <a:r>
              <a:rPr lang="en-US" b="1" dirty="0" smtClean="0">
                <a:latin typeface="Arial Narrow"/>
                <a:cs typeface="Arial Narrow"/>
              </a:rPr>
              <a:t>Spiritual Temple and Spiritual Priesthood</a:t>
            </a:r>
          </a:p>
        </p:txBody>
      </p:sp>
      <p:sp>
        <p:nvSpPr>
          <p:cNvPr id="96" name="Rectangle 95"/>
          <p:cNvSpPr/>
          <p:nvPr/>
        </p:nvSpPr>
        <p:spPr>
          <a:xfrm>
            <a:off x="601199" y="2505837"/>
            <a:ext cx="3300904" cy="544765"/>
          </a:xfrm>
          <a:prstGeom prst="rect">
            <a:avLst/>
          </a:prstGeom>
        </p:spPr>
        <p:txBody>
          <a:bodyPr wrap="none">
            <a:spAutoFit/>
          </a:bodyPr>
          <a:lstStyle/>
          <a:p>
            <a:pPr algn="ctr">
              <a:lnSpc>
                <a:spcPct val="80000"/>
              </a:lnSpc>
            </a:pPr>
            <a:r>
              <a:rPr lang="en-US" b="1" dirty="0" smtClean="0">
                <a:latin typeface="Arial Narrow"/>
                <a:cs typeface="Arial Narrow"/>
              </a:rPr>
              <a:t>Gentile Remnant included in </a:t>
            </a:r>
          </a:p>
          <a:p>
            <a:pPr algn="ctr">
              <a:lnSpc>
                <a:spcPct val="80000"/>
              </a:lnSpc>
            </a:pPr>
            <a:r>
              <a:rPr lang="en-US" b="1" dirty="0" smtClean="0">
                <a:latin typeface="Arial Narrow"/>
                <a:cs typeface="Arial Narrow"/>
              </a:rPr>
              <a:t>Partial Blessings of New Covenant</a:t>
            </a:r>
          </a:p>
        </p:txBody>
      </p:sp>
      <p:sp>
        <p:nvSpPr>
          <p:cNvPr id="97" name="Rectangle 96"/>
          <p:cNvSpPr/>
          <p:nvPr/>
        </p:nvSpPr>
        <p:spPr>
          <a:xfrm>
            <a:off x="5004139" y="2505837"/>
            <a:ext cx="3372362" cy="544765"/>
          </a:xfrm>
          <a:prstGeom prst="rect">
            <a:avLst/>
          </a:prstGeom>
        </p:spPr>
        <p:txBody>
          <a:bodyPr wrap="none">
            <a:spAutoFit/>
          </a:bodyPr>
          <a:lstStyle/>
          <a:p>
            <a:pPr algn="ctr">
              <a:lnSpc>
                <a:spcPct val="80000"/>
              </a:lnSpc>
            </a:pPr>
            <a:r>
              <a:rPr lang="en-US" b="1" dirty="0" smtClean="0">
                <a:latin typeface="Arial Narrow"/>
                <a:cs typeface="Arial Narrow"/>
              </a:rPr>
              <a:t>National Israel Mediates to Gentiles</a:t>
            </a:r>
          </a:p>
          <a:p>
            <a:pPr algn="ctr">
              <a:lnSpc>
                <a:spcPct val="80000"/>
              </a:lnSpc>
            </a:pPr>
            <a:r>
              <a:rPr lang="en-US" b="1" dirty="0" smtClean="0">
                <a:latin typeface="Arial Narrow"/>
                <a:cs typeface="Arial Narrow"/>
              </a:rPr>
              <a:t>Full Blessings of New Covenant</a:t>
            </a:r>
          </a:p>
        </p:txBody>
      </p:sp>
      <p:sp>
        <p:nvSpPr>
          <p:cNvPr id="98" name="Rectangle 97"/>
          <p:cNvSpPr/>
          <p:nvPr/>
        </p:nvSpPr>
        <p:spPr>
          <a:xfrm>
            <a:off x="4641549" y="4593390"/>
            <a:ext cx="4209919" cy="323165"/>
          </a:xfrm>
          <a:prstGeom prst="rect">
            <a:avLst/>
          </a:prstGeom>
        </p:spPr>
        <p:txBody>
          <a:bodyPr wrap="none">
            <a:spAutoFit/>
          </a:bodyPr>
          <a:lstStyle/>
          <a:p>
            <a:pPr algn="ctr">
              <a:lnSpc>
                <a:spcPct val="80000"/>
              </a:lnSpc>
            </a:pPr>
            <a:r>
              <a:rPr lang="en-US" b="1" dirty="0" smtClean="0">
                <a:latin typeface="Arial Narrow"/>
                <a:cs typeface="Arial Narrow"/>
              </a:rPr>
              <a:t>Functioning Temple and Levitical Priesthood</a:t>
            </a:r>
          </a:p>
        </p:txBody>
      </p:sp>
      <p:sp>
        <p:nvSpPr>
          <p:cNvPr id="99" name="Rectangle 98"/>
          <p:cNvSpPr/>
          <p:nvPr/>
        </p:nvSpPr>
        <p:spPr>
          <a:xfrm>
            <a:off x="526428" y="5068337"/>
            <a:ext cx="3421504" cy="323165"/>
          </a:xfrm>
          <a:prstGeom prst="rect">
            <a:avLst/>
          </a:prstGeom>
        </p:spPr>
        <p:txBody>
          <a:bodyPr wrap="none">
            <a:spAutoFit/>
          </a:bodyPr>
          <a:lstStyle/>
          <a:p>
            <a:pPr algn="ctr">
              <a:lnSpc>
                <a:spcPct val="80000"/>
              </a:lnSpc>
            </a:pPr>
            <a:r>
              <a:rPr lang="en-US" b="1" dirty="0" smtClean="0">
                <a:latin typeface="Arial Narrow"/>
                <a:cs typeface="Arial Narrow"/>
              </a:rPr>
              <a:t>Spiritual Temple Indwelt by Messiah </a:t>
            </a:r>
          </a:p>
        </p:txBody>
      </p:sp>
      <p:sp>
        <p:nvSpPr>
          <p:cNvPr id="6" name="Rectangle 5"/>
          <p:cNvSpPr/>
          <p:nvPr/>
        </p:nvSpPr>
        <p:spPr>
          <a:xfrm>
            <a:off x="135439" y="642722"/>
            <a:ext cx="4478912" cy="339708"/>
          </a:xfrm>
          <a:prstGeom prst="rect">
            <a:avLst/>
          </a:prstGeom>
          <a:solidFill>
            <a:srgbClr val="FFE64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69121" y="642722"/>
            <a:ext cx="3086587" cy="323165"/>
          </a:xfrm>
          <a:prstGeom prst="rect">
            <a:avLst/>
          </a:prstGeom>
        </p:spPr>
        <p:txBody>
          <a:bodyPr wrap="none">
            <a:spAutoFit/>
          </a:bodyPr>
          <a:lstStyle/>
          <a:p>
            <a:r>
              <a:rPr lang="en-US" sz="1500" b="1" dirty="0" smtClean="0">
                <a:latin typeface="BlairMdITC TT-Medium"/>
                <a:cs typeface="BlairMdITC TT-Medium"/>
              </a:rPr>
              <a:t>NEW COVENANT (NC1)</a:t>
            </a:r>
            <a:endParaRPr lang="en-US" sz="1500" b="1" dirty="0">
              <a:latin typeface="BlairMdITC TT-Medium"/>
              <a:cs typeface="BlairMdITC TT-Medium"/>
            </a:endParaRPr>
          </a:p>
        </p:txBody>
      </p:sp>
      <p:sp>
        <p:nvSpPr>
          <p:cNvPr id="51" name="Rectangle 50"/>
          <p:cNvSpPr/>
          <p:nvPr/>
        </p:nvSpPr>
        <p:spPr>
          <a:xfrm>
            <a:off x="4641549" y="642722"/>
            <a:ext cx="4249738" cy="339708"/>
          </a:xfrm>
          <a:prstGeom prst="rect">
            <a:avLst/>
          </a:prstGeom>
          <a:solidFill>
            <a:srgbClr val="ECB48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p:cNvSpPr/>
          <p:nvPr/>
        </p:nvSpPr>
        <p:spPr>
          <a:xfrm>
            <a:off x="5271764" y="628207"/>
            <a:ext cx="3174112" cy="323165"/>
          </a:xfrm>
          <a:prstGeom prst="rect">
            <a:avLst/>
          </a:prstGeom>
        </p:spPr>
        <p:txBody>
          <a:bodyPr wrap="none">
            <a:spAutoFit/>
          </a:bodyPr>
          <a:lstStyle/>
          <a:p>
            <a:r>
              <a:rPr lang="en-US" sz="1500" b="1" dirty="0" smtClean="0">
                <a:latin typeface="BlairMdITC TT-Medium"/>
                <a:cs typeface="BlairMdITC TT-Medium"/>
              </a:rPr>
              <a:t>NEW COVENANT (NC2)</a:t>
            </a:r>
            <a:endParaRPr lang="en-US" sz="1500" b="1" dirty="0">
              <a:latin typeface="BlairMdITC TT-Medium"/>
              <a:cs typeface="BlairMdITC TT-Medium"/>
            </a:endParaRPr>
          </a:p>
        </p:txBody>
      </p:sp>
    </p:spTree>
    <p:extLst>
      <p:ext uri="{BB962C8B-B14F-4D97-AF65-F5344CB8AC3E}">
        <p14:creationId xmlns:p14="http://schemas.microsoft.com/office/powerpoint/2010/main" val="7409297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3-11-24 at 5.31.1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594" y="66543"/>
            <a:ext cx="8586806" cy="6262982"/>
          </a:xfrm>
          <a:prstGeom prst="rect">
            <a:avLst/>
          </a:prstGeom>
        </p:spPr>
      </p:pic>
      <p:sp>
        <p:nvSpPr>
          <p:cNvPr id="5" name="TextBox 4"/>
          <p:cNvSpPr txBox="1"/>
          <p:nvPr/>
        </p:nvSpPr>
        <p:spPr>
          <a:xfrm>
            <a:off x="418120" y="6240083"/>
            <a:ext cx="3621492" cy="353943"/>
          </a:xfrm>
          <a:prstGeom prst="rect">
            <a:avLst/>
          </a:prstGeom>
          <a:noFill/>
        </p:spPr>
        <p:txBody>
          <a:bodyPr wrap="none" rtlCol="0">
            <a:spAutoFit/>
          </a:bodyPr>
          <a:lstStyle/>
          <a:p>
            <a:r>
              <a:rPr lang="en-US" sz="1700" b="1" dirty="0" smtClean="0">
                <a:latin typeface="Arial Narrow"/>
                <a:cs typeface="Arial Narrow"/>
              </a:rPr>
              <a:t> Eternal (five-fold repetition of “forever”)</a:t>
            </a:r>
            <a:endParaRPr lang="en-US" sz="1700" b="1" dirty="0">
              <a:latin typeface="Arial Narrow"/>
              <a:cs typeface="Arial Narrow"/>
            </a:endParaRPr>
          </a:p>
        </p:txBody>
      </p:sp>
      <p:sp>
        <p:nvSpPr>
          <p:cNvPr id="6" name="TextBox 5"/>
          <p:cNvSpPr txBox="1"/>
          <p:nvPr/>
        </p:nvSpPr>
        <p:spPr>
          <a:xfrm>
            <a:off x="4946663" y="6240083"/>
            <a:ext cx="3507957" cy="353943"/>
          </a:xfrm>
          <a:prstGeom prst="rect">
            <a:avLst/>
          </a:prstGeom>
          <a:noFill/>
        </p:spPr>
        <p:txBody>
          <a:bodyPr wrap="square" rtlCol="0">
            <a:spAutoFit/>
          </a:bodyPr>
          <a:lstStyle/>
          <a:p>
            <a:r>
              <a:rPr lang="en-US" sz="1700" dirty="0" smtClean="0">
                <a:latin typeface="Arial Narrow"/>
                <a:cs typeface="Arial Narrow"/>
              </a:rPr>
              <a:t> Isa. 24:5; 61:8; Jer. 31:36, 40; 32:40; 50:5</a:t>
            </a:r>
            <a:endParaRPr lang="en-US" sz="1700" dirty="0">
              <a:latin typeface="Arial Narrow"/>
              <a:cs typeface="Arial Narrow"/>
            </a:endParaRPr>
          </a:p>
        </p:txBody>
      </p:sp>
      <p:cxnSp>
        <p:nvCxnSpPr>
          <p:cNvPr id="7" name="Straight Connector 6"/>
          <p:cNvCxnSpPr/>
          <p:nvPr/>
        </p:nvCxnSpPr>
        <p:spPr>
          <a:xfrm>
            <a:off x="418120" y="6617956"/>
            <a:ext cx="8393741"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811861" y="6216153"/>
            <a:ext cx="0" cy="377873"/>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18120" y="6240083"/>
            <a:ext cx="0" cy="377873"/>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2" name="Picture 1" descr="Screen Shot 2014-02-27 at 10.42.4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3399" y="291419"/>
            <a:ext cx="5477934" cy="284315"/>
          </a:xfrm>
          <a:prstGeom prst="rect">
            <a:avLst/>
          </a:prstGeom>
        </p:spPr>
      </p:pic>
      <p:sp>
        <p:nvSpPr>
          <p:cNvPr id="14" name="Rectangle 13"/>
          <p:cNvSpPr/>
          <p:nvPr/>
        </p:nvSpPr>
        <p:spPr>
          <a:xfrm>
            <a:off x="418120" y="171450"/>
            <a:ext cx="8497280" cy="1003299"/>
          </a:xfrm>
          <a:prstGeom prst="rect">
            <a:avLst/>
          </a:prstGeom>
          <a:solidFill>
            <a:srgbClr val="FFF5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426518" y="634596"/>
            <a:ext cx="8131343" cy="553998"/>
          </a:xfrm>
          <a:prstGeom prst="rect">
            <a:avLst/>
          </a:prstGeom>
          <a:noFill/>
        </p:spPr>
        <p:txBody>
          <a:bodyPr wrap="none" rtlCol="0">
            <a:spAutoFit/>
          </a:bodyPr>
          <a:lstStyle/>
          <a:p>
            <a:r>
              <a:rPr lang="en-US" sz="1500" i="1" dirty="0" smtClean="0">
                <a:latin typeface="Arial Narrow"/>
                <a:cs typeface="Arial Narrow"/>
              </a:rPr>
              <a:t>“Behold, days are coming, declares the LORD, when I will make a new covenant with the house of Israel and with</a:t>
            </a:r>
          </a:p>
          <a:p>
            <a:r>
              <a:rPr lang="en-US" sz="1500" i="1" dirty="0" smtClean="0">
                <a:latin typeface="Arial Narrow"/>
                <a:cs typeface="Arial Narrow"/>
              </a:rPr>
              <a:t>The house of Judah …” </a:t>
            </a:r>
            <a:r>
              <a:rPr lang="en-US" sz="1500" dirty="0" smtClean="0">
                <a:latin typeface="Arial Narrow"/>
                <a:cs typeface="Arial Narrow"/>
              </a:rPr>
              <a:t>Jer. 33:31  </a:t>
            </a:r>
            <a:r>
              <a:rPr lang="en-US" sz="1500" i="1" dirty="0" smtClean="0">
                <a:latin typeface="Arial Narrow"/>
                <a:cs typeface="Arial Narrow"/>
              </a:rPr>
              <a:t>“I will not treat the remnant of this people as in the former days …” </a:t>
            </a:r>
            <a:r>
              <a:rPr lang="en-US" sz="1500" dirty="0" smtClean="0">
                <a:latin typeface="Arial Narrow"/>
                <a:cs typeface="Arial Narrow"/>
              </a:rPr>
              <a:t>Zech. 8:11</a:t>
            </a:r>
            <a:endParaRPr lang="en-US" sz="1500" dirty="0">
              <a:latin typeface="Arial Narrow"/>
              <a:cs typeface="Arial Narrow"/>
            </a:endParaRPr>
          </a:p>
        </p:txBody>
      </p:sp>
      <p:sp>
        <p:nvSpPr>
          <p:cNvPr id="15" name="TextBox 14"/>
          <p:cNvSpPr txBox="1"/>
          <p:nvPr/>
        </p:nvSpPr>
        <p:spPr>
          <a:xfrm>
            <a:off x="1803399" y="171450"/>
            <a:ext cx="5429692" cy="492443"/>
          </a:xfrm>
          <a:prstGeom prst="rect">
            <a:avLst/>
          </a:prstGeom>
          <a:noFill/>
        </p:spPr>
        <p:txBody>
          <a:bodyPr wrap="none" rtlCol="0">
            <a:spAutoFit/>
          </a:bodyPr>
          <a:lstStyle/>
          <a:p>
            <a:r>
              <a:rPr lang="en-US" sz="2600" b="1" dirty="0" smtClean="0">
                <a:solidFill>
                  <a:srgbClr val="800000"/>
                </a:solidFill>
              </a:rPr>
              <a:t>THE NATURE OF THE NEW COVENANT</a:t>
            </a:r>
            <a:endParaRPr lang="en-US" sz="2600" b="1" dirty="0">
              <a:solidFill>
                <a:srgbClr val="800000"/>
              </a:solidFill>
            </a:endParaRPr>
          </a:p>
        </p:txBody>
      </p:sp>
      <p:pic>
        <p:nvPicPr>
          <p:cNvPr id="16" name="Picture 15" descr="Screen Shot 2014-02-27 at 10.55.2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617956"/>
            <a:ext cx="9144000" cy="240044"/>
          </a:xfrm>
          <a:prstGeom prst="rect">
            <a:avLst/>
          </a:prstGeom>
        </p:spPr>
      </p:pic>
      <p:pic>
        <p:nvPicPr>
          <p:cNvPr id="17" name="Picture 16" descr="Screen Shot 2014-02-27 at 10.55.2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48" y="1"/>
            <a:ext cx="9156047" cy="171450"/>
          </a:xfrm>
          <a:prstGeom prst="rect">
            <a:avLst/>
          </a:prstGeom>
        </p:spPr>
      </p:pic>
      <p:pic>
        <p:nvPicPr>
          <p:cNvPr id="18" name="Picture 17" descr="Screen Shot 2014-02-27 at 10.58.5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915400" y="0"/>
            <a:ext cx="228596" cy="6858000"/>
          </a:xfrm>
          <a:prstGeom prst="rect">
            <a:avLst/>
          </a:prstGeom>
        </p:spPr>
      </p:pic>
      <p:pic>
        <p:nvPicPr>
          <p:cNvPr id="19" name="Picture 18" descr="Screen Shot 2014-02-27 at 11.14.04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48" y="0"/>
            <a:ext cx="430167" cy="6617956"/>
          </a:xfrm>
          <a:prstGeom prst="rect">
            <a:avLst/>
          </a:prstGeom>
        </p:spPr>
      </p:pic>
    </p:spTree>
    <p:extLst>
      <p:ext uri="{BB962C8B-B14F-4D97-AF65-F5344CB8AC3E}">
        <p14:creationId xmlns:p14="http://schemas.microsoft.com/office/powerpoint/2010/main" val="31066222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descr="stained background.pn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4762"/>
            <a:ext cx="9144000" cy="6858000"/>
          </a:xfrm>
          <a:prstGeom prst="rect">
            <a:avLst/>
          </a:prstGeom>
        </p:spPr>
      </p:pic>
      <p:sp>
        <p:nvSpPr>
          <p:cNvPr id="40" name="Rectangle 39"/>
          <p:cNvSpPr/>
          <p:nvPr/>
        </p:nvSpPr>
        <p:spPr>
          <a:xfrm>
            <a:off x="6292223" y="2665956"/>
            <a:ext cx="2598672" cy="2877805"/>
          </a:xfrm>
          <a:prstGeom prst="rect">
            <a:avLst/>
          </a:prstGeom>
          <a:solidFill>
            <a:schemeClr val="accent3">
              <a:lumMod val="60000"/>
              <a:lumOff val="40000"/>
              <a:alpha val="5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3550340" y="2681091"/>
            <a:ext cx="2741883" cy="287780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357183" y="2665956"/>
            <a:ext cx="2193158" cy="2877805"/>
          </a:xfrm>
          <a:prstGeom prst="rect">
            <a:avLst/>
          </a:prstGeom>
          <a:solidFill>
            <a:srgbClr val="FFF59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18754" y="2665956"/>
            <a:ext cx="1138429" cy="2892939"/>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315572" y="1900803"/>
            <a:ext cx="7575323" cy="461196"/>
          </a:xfrm>
          <a:prstGeom prst="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1315573" y="2361999"/>
            <a:ext cx="7575322" cy="300314"/>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710836" y="1145092"/>
            <a:ext cx="8467091" cy="523220"/>
          </a:xfrm>
          <a:prstGeom prst="rect">
            <a:avLst/>
          </a:prstGeom>
        </p:spPr>
        <p:txBody>
          <a:bodyPr wrap="square">
            <a:spAutoFit/>
          </a:bodyPr>
          <a:lstStyle/>
          <a:p>
            <a:r>
              <a:rPr lang="en-US" sz="2000" dirty="0" smtClean="0">
                <a:latin typeface="BlairMdITC TT-Medium"/>
                <a:cs typeface="BlairMdITC TT-Medium"/>
              </a:rPr>
              <a:t> </a:t>
            </a:r>
            <a:r>
              <a:rPr lang="en-US" sz="2800" b="1" dirty="0" smtClean="0">
                <a:solidFill>
                  <a:schemeClr val="bg1"/>
                </a:solidFill>
                <a:effectLst>
                  <a:glow rad="88900">
                    <a:schemeClr val="tx1">
                      <a:alpha val="75000"/>
                    </a:schemeClr>
                  </a:glow>
                </a:effectLst>
                <a:latin typeface="Arial"/>
                <a:cs typeface="Arial"/>
              </a:rPr>
              <a:t>Israel </a:t>
            </a:r>
            <a:r>
              <a:rPr lang="en-US" sz="2800" b="1" dirty="0">
                <a:solidFill>
                  <a:schemeClr val="bg1"/>
                </a:solidFill>
                <a:effectLst>
                  <a:glow rad="88900">
                    <a:schemeClr val="tx1">
                      <a:alpha val="75000"/>
                    </a:schemeClr>
                  </a:glow>
                </a:effectLst>
                <a:latin typeface="Arial"/>
                <a:cs typeface="Arial"/>
              </a:rPr>
              <a:t>and the Land under the New </a:t>
            </a:r>
            <a:r>
              <a:rPr lang="en-US" sz="2800" b="1" dirty="0" smtClean="0">
                <a:solidFill>
                  <a:schemeClr val="bg1"/>
                </a:solidFill>
                <a:effectLst>
                  <a:glow rad="88900">
                    <a:schemeClr val="tx1">
                      <a:alpha val="75000"/>
                    </a:schemeClr>
                  </a:glow>
                </a:effectLst>
                <a:latin typeface="Arial"/>
                <a:cs typeface="Arial"/>
              </a:rPr>
              <a:t>Covenant</a:t>
            </a:r>
            <a:endParaRPr lang="en-US" sz="2800" b="1" dirty="0">
              <a:solidFill>
                <a:schemeClr val="bg1"/>
              </a:solidFill>
              <a:effectLst>
                <a:glow rad="88900">
                  <a:schemeClr val="tx1">
                    <a:alpha val="75000"/>
                  </a:schemeClr>
                </a:glow>
              </a:effectLst>
              <a:latin typeface="Arial"/>
              <a:cs typeface="Arial"/>
            </a:endParaRPr>
          </a:p>
        </p:txBody>
      </p:sp>
      <p:sp>
        <p:nvSpPr>
          <p:cNvPr id="5" name="Rectangle 4"/>
          <p:cNvSpPr/>
          <p:nvPr/>
        </p:nvSpPr>
        <p:spPr>
          <a:xfrm>
            <a:off x="1403373" y="2808466"/>
            <a:ext cx="1910161" cy="643253"/>
          </a:xfrm>
          <a:prstGeom prst="rect">
            <a:avLst/>
          </a:prstGeom>
        </p:spPr>
        <p:txBody>
          <a:bodyPr wrap="none">
            <a:spAutoFit/>
          </a:bodyPr>
          <a:lstStyle/>
          <a:p>
            <a:pPr algn="ctr">
              <a:lnSpc>
                <a:spcPct val="80000"/>
              </a:lnSpc>
            </a:pPr>
            <a:r>
              <a:rPr lang="en-US" b="1" dirty="0">
                <a:latin typeface="Arial Narrow"/>
                <a:cs typeface="Arial Narrow"/>
              </a:rPr>
              <a:t>P</a:t>
            </a:r>
            <a:r>
              <a:rPr lang="en-US" b="1" dirty="0" smtClean="0">
                <a:latin typeface="Arial Narrow"/>
                <a:cs typeface="Arial Narrow"/>
              </a:rPr>
              <a:t>resently excluded</a:t>
            </a:r>
          </a:p>
          <a:p>
            <a:pPr algn="ctr">
              <a:lnSpc>
                <a:spcPct val="80000"/>
              </a:lnSpc>
            </a:pPr>
            <a:endParaRPr lang="en-US" sz="800" dirty="0" smtClean="0">
              <a:latin typeface="Arial Narrow"/>
              <a:cs typeface="Arial Narrow"/>
            </a:endParaRPr>
          </a:p>
          <a:p>
            <a:pPr algn="ctr">
              <a:lnSpc>
                <a:spcPct val="80000"/>
              </a:lnSpc>
            </a:pPr>
            <a:r>
              <a:rPr lang="en-US" b="1" dirty="0" smtClean="0">
                <a:solidFill>
                  <a:schemeClr val="accent1">
                    <a:lumMod val="75000"/>
                  </a:schemeClr>
                </a:solidFill>
                <a:latin typeface="Arial Narrow"/>
                <a:cs typeface="Arial Narrow"/>
              </a:rPr>
              <a:t>Remnant included </a:t>
            </a:r>
            <a:endParaRPr lang="en-US" b="1" dirty="0">
              <a:solidFill>
                <a:schemeClr val="accent1">
                  <a:lumMod val="75000"/>
                </a:schemeClr>
              </a:solidFill>
            </a:endParaRPr>
          </a:p>
        </p:txBody>
      </p:sp>
      <p:sp>
        <p:nvSpPr>
          <p:cNvPr id="6" name="Rectangle 5"/>
          <p:cNvSpPr/>
          <p:nvPr/>
        </p:nvSpPr>
        <p:spPr>
          <a:xfrm>
            <a:off x="3287299" y="2808466"/>
            <a:ext cx="3004924" cy="839204"/>
          </a:xfrm>
          <a:prstGeom prst="rect">
            <a:avLst/>
          </a:prstGeom>
        </p:spPr>
        <p:txBody>
          <a:bodyPr wrap="none">
            <a:spAutoFit/>
          </a:bodyPr>
          <a:lstStyle/>
          <a:p>
            <a:pPr algn="ctr">
              <a:lnSpc>
                <a:spcPct val="80000"/>
              </a:lnSpc>
            </a:pPr>
            <a:r>
              <a:rPr lang="en-US" b="1" dirty="0">
                <a:latin typeface="Arial Narrow"/>
                <a:cs typeface="Arial Narrow"/>
              </a:rPr>
              <a:t>P</a:t>
            </a:r>
            <a:r>
              <a:rPr lang="en-US" b="1" dirty="0" smtClean="0">
                <a:latin typeface="Arial Narrow"/>
                <a:cs typeface="Arial Narrow"/>
              </a:rPr>
              <a:t>rovisionally included</a:t>
            </a:r>
          </a:p>
          <a:p>
            <a:pPr algn="ctr">
              <a:lnSpc>
                <a:spcPct val="80000"/>
              </a:lnSpc>
            </a:pPr>
            <a:r>
              <a:rPr lang="en-US" dirty="0" smtClean="0">
                <a:latin typeface="Arial Narrow"/>
                <a:cs typeface="Arial Narrow"/>
              </a:rPr>
              <a:t>      via Remnant of national Israel</a:t>
            </a:r>
          </a:p>
          <a:p>
            <a:pPr algn="ctr">
              <a:lnSpc>
                <a:spcPct val="80000"/>
              </a:lnSpc>
            </a:pPr>
            <a:endParaRPr lang="en-US" sz="800" dirty="0" smtClean="0">
              <a:latin typeface="Arial Narrow"/>
              <a:cs typeface="Arial Narrow"/>
            </a:endParaRPr>
          </a:p>
          <a:p>
            <a:pPr algn="ctr">
              <a:lnSpc>
                <a:spcPct val="80000"/>
              </a:lnSpc>
            </a:pPr>
            <a:r>
              <a:rPr lang="en-US" sz="1600" dirty="0" smtClean="0">
                <a:latin typeface="Arial Narrow"/>
                <a:cs typeface="Arial Narrow"/>
              </a:rPr>
              <a:t>    (Jer. 30:7b; Zech. 12:10-13:1) </a:t>
            </a:r>
            <a:endParaRPr lang="en-US" sz="1600" dirty="0"/>
          </a:p>
        </p:txBody>
      </p:sp>
      <p:sp>
        <p:nvSpPr>
          <p:cNvPr id="7" name="Rectangle 6"/>
          <p:cNvSpPr/>
          <p:nvPr/>
        </p:nvSpPr>
        <p:spPr>
          <a:xfrm>
            <a:off x="6614262" y="2843441"/>
            <a:ext cx="1840668" cy="814582"/>
          </a:xfrm>
          <a:prstGeom prst="rect">
            <a:avLst/>
          </a:prstGeom>
        </p:spPr>
        <p:txBody>
          <a:bodyPr wrap="none">
            <a:spAutoFit/>
          </a:bodyPr>
          <a:lstStyle/>
          <a:p>
            <a:pPr algn="ctr">
              <a:lnSpc>
                <a:spcPct val="80000"/>
              </a:lnSpc>
            </a:pPr>
            <a:r>
              <a:rPr lang="en-US" b="1" dirty="0" smtClean="0">
                <a:solidFill>
                  <a:srgbClr val="FFFFFF"/>
                </a:solidFill>
                <a:latin typeface="Arial Narrow"/>
                <a:cs typeface="Arial Narrow"/>
              </a:rPr>
              <a:t> </a:t>
            </a:r>
            <a:r>
              <a:rPr lang="en-US" b="1" dirty="0" smtClean="0">
                <a:solidFill>
                  <a:srgbClr val="FFFFFF"/>
                </a:solidFill>
                <a:effectLst>
                  <a:glow rad="25400">
                    <a:schemeClr val="tx1">
                      <a:alpha val="75000"/>
                    </a:schemeClr>
                  </a:glow>
                </a:effectLst>
                <a:latin typeface="Arial Narrow"/>
                <a:cs typeface="Arial Narrow"/>
              </a:rPr>
              <a:t>Included </a:t>
            </a:r>
            <a:r>
              <a:rPr lang="en-US" sz="1600" dirty="0" smtClean="0">
                <a:solidFill>
                  <a:srgbClr val="FFFFFF"/>
                </a:solidFill>
                <a:effectLst>
                  <a:glow rad="25400">
                    <a:schemeClr val="tx1">
                      <a:alpha val="75000"/>
                    </a:schemeClr>
                  </a:glow>
                </a:effectLst>
                <a:latin typeface="Arial Narrow"/>
                <a:cs typeface="Arial Narrow"/>
              </a:rPr>
              <a:t>(as head)</a:t>
            </a:r>
          </a:p>
          <a:p>
            <a:pPr algn="ctr">
              <a:lnSpc>
                <a:spcPct val="80000"/>
              </a:lnSpc>
            </a:pPr>
            <a:endParaRPr lang="en-US" sz="800" dirty="0" smtClean="0">
              <a:effectLst>
                <a:glow rad="25400">
                  <a:schemeClr val="tx1">
                    <a:alpha val="75000"/>
                  </a:schemeClr>
                </a:glow>
              </a:effectLst>
              <a:latin typeface="Arial Narrow"/>
              <a:cs typeface="Arial Narrow"/>
            </a:endParaRPr>
          </a:p>
          <a:p>
            <a:pPr algn="ctr">
              <a:lnSpc>
                <a:spcPct val="80000"/>
              </a:lnSpc>
            </a:pPr>
            <a:r>
              <a:rPr lang="en-US" sz="1600" dirty="0" smtClean="0">
                <a:latin typeface="Arial Narrow"/>
                <a:cs typeface="Arial Narrow"/>
              </a:rPr>
              <a:t>Deut. 28:13; Isa. 12:6;</a:t>
            </a:r>
          </a:p>
          <a:p>
            <a:pPr algn="ctr">
              <a:lnSpc>
                <a:spcPct val="80000"/>
              </a:lnSpc>
            </a:pPr>
            <a:r>
              <a:rPr lang="en-US" sz="1600" dirty="0" smtClean="0">
                <a:latin typeface="Arial Narrow"/>
                <a:cs typeface="Arial Narrow"/>
              </a:rPr>
              <a:t>60:14-16; 62:2</a:t>
            </a:r>
          </a:p>
        </p:txBody>
      </p:sp>
      <p:sp>
        <p:nvSpPr>
          <p:cNvPr id="8" name="Rectangle 7"/>
          <p:cNvSpPr/>
          <p:nvPr/>
        </p:nvSpPr>
        <p:spPr>
          <a:xfrm>
            <a:off x="1473441" y="3770727"/>
            <a:ext cx="1910161" cy="643253"/>
          </a:xfrm>
          <a:prstGeom prst="rect">
            <a:avLst/>
          </a:prstGeom>
        </p:spPr>
        <p:txBody>
          <a:bodyPr wrap="none">
            <a:spAutoFit/>
          </a:bodyPr>
          <a:lstStyle/>
          <a:p>
            <a:pPr algn="ctr">
              <a:lnSpc>
                <a:spcPct val="80000"/>
              </a:lnSpc>
            </a:pPr>
            <a:r>
              <a:rPr lang="en-US" b="1" dirty="0">
                <a:latin typeface="Arial Narrow"/>
                <a:cs typeface="Arial Narrow"/>
              </a:rPr>
              <a:t>P</a:t>
            </a:r>
            <a:r>
              <a:rPr lang="en-US" b="1" dirty="0" smtClean="0">
                <a:latin typeface="Arial Narrow"/>
                <a:cs typeface="Arial Narrow"/>
              </a:rPr>
              <a:t>resently excluded</a:t>
            </a:r>
          </a:p>
          <a:p>
            <a:pPr algn="ctr">
              <a:lnSpc>
                <a:spcPct val="80000"/>
              </a:lnSpc>
            </a:pPr>
            <a:endParaRPr lang="en-US" sz="800" dirty="0" smtClean="0">
              <a:latin typeface="Arial Narrow"/>
              <a:cs typeface="Arial Narrow"/>
            </a:endParaRPr>
          </a:p>
          <a:p>
            <a:pPr algn="ctr">
              <a:lnSpc>
                <a:spcPct val="80000"/>
              </a:lnSpc>
            </a:pPr>
            <a:r>
              <a:rPr lang="en-US" b="1" dirty="0" smtClean="0">
                <a:solidFill>
                  <a:srgbClr val="376092"/>
                </a:solidFill>
                <a:latin typeface="Arial Narrow"/>
                <a:cs typeface="Arial Narrow"/>
              </a:rPr>
              <a:t>Remnant included </a:t>
            </a:r>
            <a:endParaRPr lang="en-US" b="1" dirty="0">
              <a:solidFill>
                <a:srgbClr val="376092"/>
              </a:solidFill>
            </a:endParaRPr>
          </a:p>
        </p:txBody>
      </p:sp>
      <p:sp>
        <p:nvSpPr>
          <p:cNvPr id="9" name="Rectangle 8"/>
          <p:cNvSpPr/>
          <p:nvPr/>
        </p:nvSpPr>
        <p:spPr>
          <a:xfrm>
            <a:off x="3136370" y="3761966"/>
            <a:ext cx="3057560" cy="1061829"/>
          </a:xfrm>
          <a:prstGeom prst="rect">
            <a:avLst/>
          </a:prstGeom>
        </p:spPr>
        <p:txBody>
          <a:bodyPr wrap="none">
            <a:spAutoFit/>
          </a:bodyPr>
          <a:lstStyle/>
          <a:p>
            <a:pPr algn="ctr">
              <a:lnSpc>
                <a:spcPct val="80000"/>
              </a:lnSpc>
            </a:pPr>
            <a:r>
              <a:rPr lang="en-US" b="1" dirty="0" smtClean="0">
                <a:latin typeface="Arial Narrow"/>
                <a:cs typeface="Arial Narrow"/>
              </a:rPr>
              <a:t>       Provisionally included</a:t>
            </a:r>
          </a:p>
          <a:p>
            <a:pPr algn="ctr">
              <a:lnSpc>
                <a:spcPct val="80000"/>
              </a:lnSpc>
            </a:pPr>
            <a:r>
              <a:rPr lang="en-US" dirty="0" smtClean="0">
                <a:latin typeface="Arial Narrow"/>
                <a:cs typeface="Arial Narrow"/>
              </a:rPr>
              <a:t>       via Remnant of national Israel</a:t>
            </a:r>
          </a:p>
          <a:p>
            <a:pPr algn="ctr">
              <a:lnSpc>
                <a:spcPct val="80000"/>
              </a:lnSpc>
            </a:pPr>
            <a:endParaRPr lang="en-US" sz="800" dirty="0" smtClean="0">
              <a:latin typeface="Arial Narrow"/>
              <a:cs typeface="Arial Narrow"/>
            </a:endParaRPr>
          </a:p>
          <a:p>
            <a:pPr algn="ctr">
              <a:lnSpc>
                <a:spcPct val="80000"/>
              </a:lnSpc>
            </a:pPr>
            <a:r>
              <a:rPr lang="en-US" sz="1600" dirty="0" smtClean="0">
                <a:latin typeface="Arial Narrow"/>
                <a:cs typeface="Arial Narrow"/>
              </a:rPr>
              <a:t>        (Matt. 25:32-46)</a:t>
            </a:r>
          </a:p>
          <a:p>
            <a:pPr algn="ctr">
              <a:lnSpc>
                <a:spcPct val="80000"/>
              </a:lnSpc>
            </a:pPr>
            <a:r>
              <a:rPr lang="en-US" dirty="0" smtClean="0">
                <a:latin typeface="Arial Narrow"/>
                <a:cs typeface="Arial Narrow"/>
              </a:rPr>
              <a:t> </a:t>
            </a:r>
            <a:endParaRPr lang="en-US" dirty="0"/>
          </a:p>
        </p:txBody>
      </p:sp>
      <p:sp>
        <p:nvSpPr>
          <p:cNvPr id="10" name="Rectangle 9"/>
          <p:cNvSpPr/>
          <p:nvPr/>
        </p:nvSpPr>
        <p:spPr>
          <a:xfrm>
            <a:off x="6700227" y="3770727"/>
            <a:ext cx="1604789" cy="814582"/>
          </a:xfrm>
          <a:prstGeom prst="rect">
            <a:avLst/>
          </a:prstGeom>
        </p:spPr>
        <p:txBody>
          <a:bodyPr wrap="none">
            <a:spAutoFit/>
          </a:bodyPr>
          <a:lstStyle/>
          <a:p>
            <a:pPr algn="ctr">
              <a:lnSpc>
                <a:spcPct val="80000"/>
              </a:lnSpc>
            </a:pPr>
            <a:r>
              <a:rPr lang="en-US" b="1" dirty="0" smtClean="0">
                <a:solidFill>
                  <a:srgbClr val="FFFFFF"/>
                </a:solidFill>
                <a:effectLst>
                  <a:glow rad="25400">
                    <a:schemeClr val="tx1">
                      <a:alpha val="75000"/>
                    </a:schemeClr>
                  </a:glow>
                </a:effectLst>
                <a:latin typeface="Arial Narrow"/>
                <a:cs typeface="Arial Narrow"/>
              </a:rPr>
              <a:t>Included </a:t>
            </a:r>
            <a:r>
              <a:rPr lang="en-US" sz="1600" b="1" dirty="0" smtClean="0">
                <a:solidFill>
                  <a:srgbClr val="FFFFFF"/>
                </a:solidFill>
                <a:effectLst>
                  <a:glow rad="25400">
                    <a:schemeClr val="tx1">
                      <a:alpha val="75000"/>
                    </a:schemeClr>
                  </a:glow>
                </a:effectLst>
                <a:latin typeface="Arial Narrow"/>
                <a:cs typeface="Arial Narrow"/>
              </a:rPr>
              <a:t>(as tail)</a:t>
            </a:r>
          </a:p>
          <a:p>
            <a:pPr algn="ctr">
              <a:lnSpc>
                <a:spcPct val="80000"/>
              </a:lnSpc>
            </a:pPr>
            <a:endParaRPr lang="en-US" sz="800" dirty="0" smtClean="0">
              <a:latin typeface="Arial Narrow"/>
              <a:cs typeface="Arial Narrow"/>
            </a:endParaRPr>
          </a:p>
          <a:p>
            <a:pPr algn="ctr">
              <a:lnSpc>
                <a:spcPct val="80000"/>
              </a:lnSpc>
            </a:pPr>
            <a:r>
              <a:rPr lang="en-US" sz="1600" dirty="0" smtClean="0">
                <a:latin typeface="Arial Narrow"/>
                <a:cs typeface="Arial Narrow"/>
              </a:rPr>
              <a:t>Isa. 2:3; 60:10-12;</a:t>
            </a:r>
          </a:p>
          <a:p>
            <a:pPr algn="ctr">
              <a:lnSpc>
                <a:spcPct val="80000"/>
              </a:lnSpc>
            </a:pPr>
            <a:r>
              <a:rPr lang="en-US" sz="1600" dirty="0" smtClean="0">
                <a:latin typeface="Arial Narrow"/>
                <a:cs typeface="Arial Narrow"/>
              </a:rPr>
              <a:t> Zech. 9:23</a:t>
            </a:r>
            <a:endParaRPr lang="en-US" sz="1600" dirty="0">
              <a:latin typeface="Arial Narrow"/>
              <a:cs typeface="Arial Narrow"/>
            </a:endParaRPr>
          </a:p>
        </p:txBody>
      </p:sp>
      <p:sp>
        <p:nvSpPr>
          <p:cNvPr id="14" name="Rectangle 13"/>
          <p:cNvSpPr/>
          <p:nvPr/>
        </p:nvSpPr>
        <p:spPr>
          <a:xfrm>
            <a:off x="1343998" y="4704557"/>
            <a:ext cx="2176996" cy="839204"/>
          </a:xfrm>
          <a:prstGeom prst="rect">
            <a:avLst/>
          </a:prstGeom>
        </p:spPr>
        <p:txBody>
          <a:bodyPr wrap="square">
            <a:spAutoFit/>
          </a:bodyPr>
          <a:lstStyle/>
          <a:p>
            <a:pPr algn="ctr">
              <a:lnSpc>
                <a:spcPct val="80000"/>
              </a:lnSpc>
            </a:pPr>
            <a:r>
              <a:rPr lang="en-US" b="1" dirty="0">
                <a:latin typeface="Arial Narrow"/>
                <a:cs typeface="Arial Narrow"/>
              </a:rPr>
              <a:t>U</a:t>
            </a:r>
            <a:r>
              <a:rPr lang="en-US" b="1" dirty="0" smtClean="0">
                <a:latin typeface="Arial Narrow"/>
                <a:cs typeface="Arial Narrow"/>
              </a:rPr>
              <a:t>nder divine discipline</a:t>
            </a:r>
          </a:p>
          <a:p>
            <a:pPr algn="ctr">
              <a:lnSpc>
                <a:spcPct val="80000"/>
              </a:lnSpc>
            </a:pPr>
            <a:endParaRPr lang="en-US" sz="800" b="1" dirty="0" smtClean="0">
              <a:latin typeface="Arial Narrow"/>
              <a:cs typeface="Arial Narrow"/>
            </a:endParaRPr>
          </a:p>
          <a:p>
            <a:pPr algn="ctr">
              <a:lnSpc>
                <a:spcPct val="80000"/>
              </a:lnSpc>
            </a:pPr>
            <a:r>
              <a:rPr lang="en-US" sz="1600" dirty="0" smtClean="0">
                <a:latin typeface="Arial Narrow"/>
                <a:cs typeface="Arial Narrow"/>
              </a:rPr>
              <a:t> (Daniel 8:19; Luke 21:24)</a:t>
            </a:r>
            <a:endParaRPr lang="en-US" sz="1600" dirty="0">
              <a:latin typeface="Arial Narrow"/>
              <a:cs typeface="Arial Narrow"/>
            </a:endParaRPr>
          </a:p>
        </p:txBody>
      </p:sp>
      <p:sp>
        <p:nvSpPr>
          <p:cNvPr id="16" name="Rectangle 15"/>
          <p:cNvSpPr/>
          <p:nvPr/>
        </p:nvSpPr>
        <p:spPr>
          <a:xfrm>
            <a:off x="1981938" y="1982069"/>
            <a:ext cx="3465538" cy="323165"/>
          </a:xfrm>
          <a:prstGeom prst="rect">
            <a:avLst/>
          </a:prstGeom>
        </p:spPr>
        <p:txBody>
          <a:bodyPr wrap="none">
            <a:spAutoFit/>
          </a:bodyPr>
          <a:lstStyle/>
          <a:p>
            <a:r>
              <a:rPr lang="en-US" sz="1500" dirty="0" smtClean="0">
                <a:latin typeface="BlairMdITC TT-Medium"/>
                <a:cs typeface="BlairMdITC TT-Medium"/>
              </a:rPr>
              <a:t>TIMES OF THE GENTILES </a:t>
            </a:r>
            <a:endParaRPr lang="en-US" sz="1500" dirty="0">
              <a:latin typeface="BlairMdITC TT-Medium"/>
              <a:cs typeface="BlairMdITC TT-Medium"/>
            </a:endParaRPr>
          </a:p>
        </p:txBody>
      </p:sp>
      <p:sp>
        <p:nvSpPr>
          <p:cNvPr id="17" name="Rectangle 16"/>
          <p:cNvSpPr/>
          <p:nvPr/>
        </p:nvSpPr>
        <p:spPr>
          <a:xfrm>
            <a:off x="6255452" y="1952859"/>
            <a:ext cx="2674342" cy="369332"/>
          </a:xfrm>
          <a:prstGeom prst="rect">
            <a:avLst/>
          </a:prstGeom>
        </p:spPr>
        <p:txBody>
          <a:bodyPr wrap="none">
            <a:spAutoFit/>
          </a:bodyPr>
          <a:lstStyle/>
          <a:p>
            <a:r>
              <a:rPr lang="en-US" b="1" dirty="0" smtClean="0">
                <a:latin typeface="Abadi MT Condensed Light"/>
                <a:cs typeface="Abadi MT Condensed Light"/>
              </a:rPr>
              <a:t>TIME OF ISRAEL’S RESTORATION</a:t>
            </a:r>
            <a:endParaRPr lang="en-US" b="1" dirty="0">
              <a:latin typeface="Abadi MT Condensed Light"/>
              <a:cs typeface="Abadi MT Condensed Light"/>
            </a:endParaRPr>
          </a:p>
        </p:txBody>
      </p:sp>
      <p:sp>
        <p:nvSpPr>
          <p:cNvPr id="18" name="Rectangle 17"/>
          <p:cNvSpPr/>
          <p:nvPr/>
        </p:nvSpPr>
        <p:spPr>
          <a:xfrm>
            <a:off x="259170" y="2829203"/>
            <a:ext cx="1014345" cy="595035"/>
          </a:xfrm>
          <a:prstGeom prst="rect">
            <a:avLst/>
          </a:prstGeom>
        </p:spPr>
        <p:txBody>
          <a:bodyPr wrap="none">
            <a:spAutoFit/>
          </a:bodyPr>
          <a:lstStyle/>
          <a:p>
            <a:pPr algn="ctr">
              <a:lnSpc>
                <a:spcPct val="80000"/>
              </a:lnSpc>
            </a:pPr>
            <a:r>
              <a:rPr lang="en-US" sz="2000" b="1" dirty="0" smtClean="0">
                <a:solidFill>
                  <a:srgbClr val="0000FF"/>
                </a:solidFill>
                <a:latin typeface="Arial Narrow"/>
                <a:cs typeface="Arial Narrow"/>
              </a:rPr>
              <a:t>National </a:t>
            </a:r>
          </a:p>
          <a:p>
            <a:pPr algn="ctr">
              <a:lnSpc>
                <a:spcPct val="80000"/>
              </a:lnSpc>
            </a:pPr>
            <a:r>
              <a:rPr lang="en-US" sz="2000" b="1" dirty="0" smtClean="0">
                <a:solidFill>
                  <a:srgbClr val="0000FF"/>
                </a:solidFill>
                <a:latin typeface="Arial Narrow"/>
                <a:cs typeface="Arial Narrow"/>
              </a:rPr>
              <a:t>Israel </a:t>
            </a:r>
          </a:p>
        </p:txBody>
      </p:sp>
      <p:sp>
        <p:nvSpPr>
          <p:cNvPr id="19" name="Rectangle 18"/>
          <p:cNvSpPr/>
          <p:nvPr/>
        </p:nvSpPr>
        <p:spPr>
          <a:xfrm>
            <a:off x="319706" y="3761966"/>
            <a:ext cx="932567" cy="595035"/>
          </a:xfrm>
          <a:prstGeom prst="rect">
            <a:avLst/>
          </a:prstGeom>
        </p:spPr>
        <p:txBody>
          <a:bodyPr wrap="none">
            <a:spAutoFit/>
          </a:bodyPr>
          <a:lstStyle/>
          <a:p>
            <a:pPr algn="ctr">
              <a:lnSpc>
                <a:spcPct val="80000"/>
              </a:lnSpc>
            </a:pPr>
            <a:r>
              <a:rPr lang="en-US" sz="2000" b="1" dirty="0" smtClean="0">
                <a:solidFill>
                  <a:srgbClr val="800000"/>
                </a:solidFill>
                <a:latin typeface="Arial Narrow"/>
                <a:cs typeface="Arial Narrow"/>
              </a:rPr>
              <a:t>Gentile </a:t>
            </a:r>
          </a:p>
          <a:p>
            <a:pPr algn="ctr">
              <a:lnSpc>
                <a:spcPct val="80000"/>
              </a:lnSpc>
            </a:pPr>
            <a:r>
              <a:rPr lang="en-US" sz="2000" b="1" dirty="0" smtClean="0">
                <a:solidFill>
                  <a:srgbClr val="800000"/>
                </a:solidFill>
                <a:latin typeface="Arial Narrow"/>
                <a:cs typeface="Arial Narrow"/>
              </a:rPr>
              <a:t>nations </a:t>
            </a:r>
          </a:p>
        </p:txBody>
      </p:sp>
      <p:sp>
        <p:nvSpPr>
          <p:cNvPr id="20" name="Rectangle 19"/>
          <p:cNvSpPr/>
          <p:nvPr/>
        </p:nvSpPr>
        <p:spPr>
          <a:xfrm>
            <a:off x="1708551" y="2292981"/>
            <a:ext cx="1452666" cy="369332"/>
          </a:xfrm>
          <a:prstGeom prst="rect">
            <a:avLst/>
          </a:prstGeom>
        </p:spPr>
        <p:txBody>
          <a:bodyPr wrap="none">
            <a:spAutoFit/>
          </a:bodyPr>
          <a:lstStyle/>
          <a:p>
            <a:r>
              <a:rPr lang="en-US" b="1" dirty="0" smtClean="0"/>
              <a:t>CHURCH AGE </a:t>
            </a:r>
            <a:endParaRPr lang="en-US" dirty="0"/>
          </a:p>
        </p:txBody>
      </p:sp>
      <p:sp>
        <p:nvSpPr>
          <p:cNvPr id="21" name="Rectangle 20"/>
          <p:cNvSpPr/>
          <p:nvPr/>
        </p:nvSpPr>
        <p:spPr>
          <a:xfrm>
            <a:off x="4081305" y="2296625"/>
            <a:ext cx="1492003" cy="369332"/>
          </a:xfrm>
          <a:prstGeom prst="rect">
            <a:avLst/>
          </a:prstGeom>
        </p:spPr>
        <p:txBody>
          <a:bodyPr wrap="none">
            <a:spAutoFit/>
          </a:bodyPr>
          <a:lstStyle/>
          <a:p>
            <a:r>
              <a:rPr lang="en-US" b="1" dirty="0" smtClean="0"/>
              <a:t>TRIBULATION </a:t>
            </a:r>
            <a:endParaRPr lang="en-US" dirty="0"/>
          </a:p>
        </p:txBody>
      </p:sp>
      <p:sp>
        <p:nvSpPr>
          <p:cNvPr id="22" name="Rectangle 21"/>
          <p:cNvSpPr/>
          <p:nvPr/>
        </p:nvSpPr>
        <p:spPr>
          <a:xfrm>
            <a:off x="6760240" y="2292981"/>
            <a:ext cx="1526041" cy="369332"/>
          </a:xfrm>
          <a:prstGeom prst="rect">
            <a:avLst/>
          </a:prstGeom>
        </p:spPr>
        <p:txBody>
          <a:bodyPr wrap="none">
            <a:spAutoFit/>
          </a:bodyPr>
          <a:lstStyle/>
          <a:p>
            <a:r>
              <a:rPr lang="en-US" b="1" dirty="0" smtClean="0"/>
              <a:t> MILLENNIUM</a:t>
            </a:r>
            <a:endParaRPr lang="en-US" dirty="0"/>
          </a:p>
        </p:txBody>
      </p:sp>
      <p:sp>
        <p:nvSpPr>
          <p:cNvPr id="23" name="Rectangle 22"/>
          <p:cNvSpPr/>
          <p:nvPr/>
        </p:nvSpPr>
        <p:spPr>
          <a:xfrm>
            <a:off x="416267" y="4775527"/>
            <a:ext cx="687107" cy="348813"/>
          </a:xfrm>
          <a:prstGeom prst="rect">
            <a:avLst/>
          </a:prstGeom>
        </p:spPr>
        <p:txBody>
          <a:bodyPr wrap="none">
            <a:spAutoFit/>
          </a:bodyPr>
          <a:lstStyle/>
          <a:p>
            <a:pPr algn="ctr">
              <a:lnSpc>
                <a:spcPct val="80000"/>
              </a:lnSpc>
            </a:pPr>
            <a:r>
              <a:rPr lang="en-US" sz="2000" b="1" dirty="0" smtClean="0">
                <a:solidFill>
                  <a:srgbClr val="008000"/>
                </a:solidFill>
                <a:latin typeface="Arial Narrow"/>
                <a:cs typeface="Arial Narrow"/>
              </a:rPr>
              <a:t>Land</a:t>
            </a:r>
          </a:p>
        </p:txBody>
      </p:sp>
      <p:sp>
        <p:nvSpPr>
          <p:cNvPr id="24" name="Rectangle 23"/>
          <p:cNvSpPr/>
          <p:nvPr/>
        </p:nvSpPr>
        <p:spPr>
          <a:xfrm>
            <a:off x="3408688" y="4775527"/>
            <a:ext cx="2785242" cy="643253"/>
          </a:xfrm>
          <a:prstGeom prst="rect">
            <a:avLst/>
          </a:prstGeom>
        </p:spPr>
        <p:txBody>
          <a:bodyPr wrap="square">
            <a:spAutoFit/>
          </a:bodyPr>
          <a:lstStyle/>
          <a:p>
            <a:pPr algn="ctr">
              <a:lnSpc>
                <a:spcPct val="80000"/>
              </a:lnSpc>
            </a:pPr>
            <a:r>
              <a:rPr lang="en-US" b="1" dirty="0">
                <a:latin typeface="Arial Narrow"/>
                <a:cs typeface="Arial Narrow"/>
              </a:rPr>
              <a:t>U</a:t>
            </a:r>
            <a:r>
              <a:rPr lang="en-US" b="1" dirty="0" smtClean="0">
                <a:latin typeface="Arial Narrow"/>
                <a:cs typeface="Arial Narrow"/>
              </a:rPr>
              <a:t>nder divine wrath</a:t>
            </a:r>
          </a:p>
          <a:p>
            <a:pPr algn="ctr">
              <a:lnSpc>
                <a:spcPct val="80000"/>
              </a:lnSpc>
            </a:pPr>
            <a:endParaRPr lang="en-US" sz="800" b="1" dirty="0" smtClean="0">
              <a:latin typeface="Arial Narrow"/>
              <a:cs typeface="Arial Narrow"/>
            </a:endParaRPr>
          </a:p>
          <a:p>
            <a:pPr algn="ctr">
              <a:lnSpc>
                <a:spcPct val="80000"/>
              </a:lnSpc>
            </a:pPr>
            <a:r>
              <a:rPr lang="en-US" dirty="0" smtClean="0">
                <a:latin typeface="Arial Narrow"/>
                <a:cs typeface="Arial Narrow"/>
              </a:rPr>
              <a:t>  </a:t>
            </a:r>
            <a:r>
              <a:rPr lang="en-US" sz="1600" dirty="0" smtClean="0">
                <a:latin typeface="Arial Narrow"/>
                <a:cs typeface="Arial Narrow"/>
              </a:rPr>
              <a:t> (Rev. 6-19)</a:t>
            </a:r>
            <a:endParaRPr lang="en-US" sz="1600" dirty="0">
              <a:latin typeface="Arial Narrow"/>
              <a:cs typeface="Arial Narrow"/>
            </a:endParaRPr>
          </a:p>
        </p:txBody>
      </p:sp>
      <p:sp>
        <p:nvSpPr>
          <p:cNvPr id="25" name="TextBox 24"/>
          <p:cNvSpPr txBox="1"/>
          <p:nvPr/>
        </p:nvSpPr>
        <p:spPr>
          <a:xfrm>
            <a:off x="6393892" y="4766293"/>
            <a:ext cx="2277825" cy="814582"/>
          </a:xfrm>
          <a:prstGeom prst="rect">
            <a:avLst/>
          </a:prstGeom>
          <a:noFill/>
        </p:spPr>
        <p:txBody>
          <a:bodyPr wrap="none" rtlCol="0">
            <a:spAutoFit/>
          </a:bodyPr>
          <a:lstStyle/>
          <a:p>
            <a:pPr algn="ctr">
              <a:lnSpc>
                <a:spcPct val="80000"/>
              </a:lnSpc>
            </a:pPr>
            <a:r>
              <a:rPr lang="en-US" b="1" dirty="0" smtClean="0">
                <a:solidFill>
                  <a:srgbClr val="FFFFFF"/>
                </a:solidFill>
                <a:effectLst>
                  <a:glow rad="25400">
                    <a:schemeClr val="tx1">
                      <a:alpha val="75000"/>
                    </a:schemeClr>
                  </a:glow>
                </a:effectLst>
                <a:latin typeface="Arial Narrow"/>
                <a:cs typeface="Arial Narrow"/>
              </a:rPr>
              <a:t>Restored and Renewed</a:t>
            </a:r>
          </a:p>
          <a:p>
            <a:pPr algn="ctr">
              <a:lnSpc>
                <a:spcPct val="80000"/>
              </a:lnSpc>
            </a:pPr>
            <a:endParaRPr lang="en-US" sz="800" b="1" dirty="0" smtClean="0">
              <a:latin typeface="Arial Narrow"/>
              <a:cs typeface="Arial Narrow"/>
            </a:endParaRPr>
          </a:p>
          <a:p>
            <a:pPr algn="ctr">
              <a:lnSpc>
                <a:spcPct val="80000"/>
              </a:lnSpc>
            </a:pPr>
            <a:r>
              <a:rPr lang="en-US" sz="1600" dirty="0" smtClean="0">
                <a:latin typeface="Arial Narrow"/>
                <a:cs typeface="Arial Narrow"/>
              </a:rPr>
              <a:t>(Isa. 27:6; 60:21; 62:4;</a:t>
            </a:r>
          </a:p>
          <a:p>
            <a:pPr algn="ctr">
              <a:lnSpc>
                <a:spcPct val="80000"/>
              </a:lnSpc>
            </a:pPr>
            <a:r>
              <a:rPr lang="en-US" sz="1600" dirty="0" smtClean="0">
                <a:latin typeface="Arial Narrow"/>
                <a:cs typeface="Arial Narrow"/>
              </a:rPr>
              <a:t>Ezek. 36:34-36)</a:t>
            </a:r>
            <a:endParaRPr lang="en-US" sz="1600" dirty="0">
              <a:latin typeface="Arial Narrow"/>
              <a:cs typeface="Arial Narrow"/>
            </a:endParaRPr>
          </a:p>
        </p:txBody>
      </p:sp>
      <p:cxnSp>
        <p:nvCxnSpPr>
          <p:cNvPr id="27" name="Straight Connector 26"/>
          <p:cNvCxnSpPr/>
          <p:nvPr/>
        </p:nvCxnSpPr>
        <p:spPr>
          <a:xfrm>
            <a:off x="218754" y="3654772"/>
            <a:ext cx="8672141"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48101" y="4579576"/>
            <a:ext cx="8642794"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18754" y="2662313"/>
            <a:ext cx="8672141" cy="3644"/>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315573" y="2361999"/>
            <a:ext cx="7575322"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18754" y="1900803"/>
            <a:ext cx="8672141"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248101" y="5558896"/>
            <a:ext cx="8676721"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18754" y="1900803"/>
            <a:ext cx="29347" cy="365809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1315573" y="1900803"/>
            <a:ext cx="41610" cy="364483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520994" y="2361999"/>
            <a:ext cx="29347" cy="31968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292223" y="1900803"/>
            <a:ext cx="0" cy="365809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8890895" y="1900803"/>
            <a:ext cx="33927" cy="365809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218754" y="2662313"/>
            <a:ext cx="1096819" cy="3644"/>
          </a:xfrm>
          <a:prstGeom prst="line">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1315573" y="1900803"/>
            <a:ext cx="4976650" cy="461196"/>
          </a:xfrm>
          <a:prstGeom prst="rect">
            <a:avLst/>
          </a:prstGeom>
          <a:solidFill>
            <a:srgbClr val="FF0000">
              <a:alpha val="11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315572" y="2361999"/>
            <a:ext cx="2205422" cy="303957"/>
          </a:xfrm>
          <a:prstGeom prst="rect">
            <a:avLst/>
          </a:prstGeom>
          <a:solidFill>
            <a:srgbClr val="E49414">
              <a:alpha val="2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3520994" y="2362000"/>
            <a:ext cx="2765733" cy="300314"/>
          </a:xfrm>
          <a:prstGeom prst="rect">
            <a:avLst/>
          </a:prstGeom>
          <a:solidFill>
            <a:srgbClr val="FF0000">
              <a:alpha val="2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6292223" y="2358356"/>
            <a:ext cx="2632161" cy="307600"/>
          </a:xfrm>
          <a:prstGeom prst="rect">
            <a:avLst/>
          </a:prstGeom>
          <a:solidFill>
            <a:srgbClr val="008000">
              <a:alpha val="2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20660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ained background.pn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descr="chart3.jp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237067" y="298450"/>
            <a:ext cx="8771465" cy="6305550"/>
          </a:xfrm>
          <a:prstGeom prst="rect">
            <a:avLst/>
          </a:prstGeom>
        </p:spPr>
      </p:pic>
      <p:sp>
        <p:nvSpPr>
          <p:cNvPr id="7" name="Rectangle 6"/>
          <p:cNvSpPr/>
          <p:nvPr/>
        </p:nvSpPr>
        <p:spPr>
          <a:xfrm>
            <a:off x="237067" y="298450"/>
            <a:ext cx="8771465" cy="1039283"/>
          </a:xfrm>
          <a:prstGeom prst="rect">
            <a:avLst/>
          </a:prstGeom>
          <a:solidFill>
            <a:srgbClr val="FFF59D">
              <a:alpha val="3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creen Shot 2014-02-27 at 10.06.0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1" y="412585"/>
            <a:ext cx="6333066" cy="417149"/>
          </a:xfrm>
          <a:prstGeom prst="rect">
            <a:avLst/>
          </a:prstGeom>
        </p:spPr>
      </p:pic>
      <p:sp>
        <p:nvSpPr>
          <p:cNvPr id="9" name="TextBox 8"/>
          <p:cNvSpPr txBox="1"/>
          <p:nvPr/>
        </p:nvSpPr>
        <p:spPr>
          <a:xfrm>
            <a:off x="660400" y="355601"/>
            <a:ext cx="7858441" cy="523220"/>
          </a:xfrm>
          <a:prstGeom prst="rect">
            <a:avLst/>
          </a:prstGeom>
          <a:noFill/>
        </p:spPr>
        <p:txBody>
          <a:bodyPr wrap="none" rtlCol="0">
            <a:spAutoFit/>
          </a:bodyPr>
          <a:lstStyle/>
          <a:p>
            <a:r>
              <a:rPr lang="en-US" sz="2800" b="1" dirty="0" smtClean="0">
                <a:solidFill>
                  <a:srgbClr val="800000"/>
                </a:solidFill>
                <a:latin typeface="Arial"/>
                <a:cs typeface="Arial"/>
              </a:rPr>
              <a:t>THE NATURE OF ISRAEL’S NEW COVENANT</a:t>
            </a:r>
            <a:endParaRPr lang="en-US" sz="2800" b="1" dirty="0">
              <a:solidFill>
                <a:srgbClr val="800000"/>
              </a:solidFill>
              <a:latin typeface="Arial"/>
              <a:cs typeface="Arial"/>
            </a:endParaRPr>
          </a:p>
        </p:txBody>
      </p:sp>
    </p:spTree>
    <p:extLst>
      <p:ext uri="{BB962C8B-B14F-4D97-AF65-F5344CB8AC3E}">
        <p14:creationId xmlns:p14="http://schemas.microsoft.com/office/powerpoint/2010/main" val="29660737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519492" y="1317281"/>
            <a:ext cx="8485016" cy="5161414"/>
          </a:xfrm>
          <a:prstGeom prst="rect">
            <a:avLst/>
          </a:prstGeom>
        </p:spPr>
        <p:txBody>
          <a:bodyPr wrap="square">
            <a:spAutoFit/>
          </a:bodyPr>
          <a:lstStyle/>
          <a:p>
            <a:pPr>
              <a:lnSpc>
                <a:spcPct val="70000"/>
              </a:lnSpc>
            </a:pPr>
            <a:r>
              <a:rPr lang="en-US" sz="3600" b="1" dirty="0">
                <a:solidFill>
                  <a:schemeClr val="bg1"/>
                </a:solidFill>
                <a:effectLst>
                  <a:glow rad="101600">
                    <a:schemeClr val="tx1">
                      <a:alpha val="75000"/>
                    </a:schemeClr>
                  </a:glow>
                </a:effectLst>
              </a:rPr>
              <a:t>Matthew 5:5</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 </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Matthew 8:11/Luke 13:29</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 </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Matthew 19:28/Luke 22:30</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 </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Matthew 23:37-39/Luke 13:34-35</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 </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Matthew 25:31-46</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 </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Matthew 26:29/Mark 14:25</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 </a:t>
            </a:r>
            <a:endParaRPr lang="en-US" sz="3600" dirty="0">
              <a:solidFill>
                <a:schemeClr val="bg1"/>
              </a:solidFill>
              <a:effectLst>
                <a:glow rad="101600">
                  <a:schemeClr val="tx1">
                    <a:alpha val="75000"/>
                  </a:schemeClr>
                </a:glow>
              </a:effectLst>
            </a:endParaRPr>
          </a:p>
          <a:p>
            <a:pPr>
              <a:lnSpc>
                <a:spcPct val="70000"/>
              </a:lnSpc>
            </a:pPr>
            <a:r>
              <a:rPr lang="en-US" sz="3600" b="1" dirty="0">
                <a:solidFill>
                  <a:schemeClr val="bg1"/>
                </a:solidFill>
                <a:effectLst>
                  <a:glow rad="101600">
                    <a:schemeClr val="tx1">
                      <a:alpha val="75000"/>
                    </a:schemeClr>
                  </a:glow>
                </a:effectLst>
              </a:rPr>
              <a:t>Acts 1:6-7; 3:19-21</a:t>
            </a:r>
            <a:endParaRPr lang="en-US" sz="3600" dirty="0">
              <a:solidFill>
                <a:schemeClr val="bg1"/>
              </a:solidFill>
              <a:effectLst>
                <a:glow rad="101600">
                  <a:schemeClr val="tx1">
                    <a:alpha val="75000"/>
                  </a:schemeClr>
                </a:glow>
              </a:effectLst>
            </a:endParaRPr>
          </a:p>
        </p:txBody>
      </p:sp>
      <p:sp>
        <p:nvSpPr>
          <p:cNvPr id="5" name="Rectangle 4"/>
          <p:cNvSpPr/>
          <p:nvPr/>
        </p:nvSpPr>
        <p:spPr>
          <a:xfrm>
            <a:off x="307848" y="450124"/>
            <a:ext cx="8509010" cy="553998"/>
          </a:xfrm>
          <a:prstGeom prst="rect">
            <a:avLst/>
          </a:prstGeom>
        </p:spPr>
        <p:txBody>
          <a:bodyPr wrap="none">
            <a:spAutoFit/>
          </a:bodyPr>
          <a:lstStyle/>
          <a:p>
            <a:pPr lvl="0">
              <a:lnSpc>
                <a:spcPct val="70000"/>
              </a:lnSpc>
            </a:pPr>
            <a:r>
              <a:rPr lang="en-US" sz="4000" b="1" dirty="0" smtClean="0">
                <a:solidFill>
                  <a:srgbClr val="FFE641"/>
                </a:solidFill>
                <a:effectLst>
                  <a:glow rad="101600">
                    <a:prstClr val="black">
                      <a:alpha val="75000"/>
                    </a:prstClr>
                  </a:glow>
                </a:effectLst>
              </a:rPr>
              <a:t>Restoration to the Land Texts in the NT</a:t>
            </a:r>
            <a:endParaRPr lang="en-US" sz="4000" dirty="0">
              <a:solidFill>
                <a:srgbClr val="FFE641"/>
              </a:solidFill>
              <a:effectLst>
                <a:glow rad="101600">
                  <a:prstClr val="black">
                    <a:alpha val="75000"/>
                  </a:prstClr>
                </a:glow>
              </a:effectLst>
            </a:endParaRPr>
          </a:p>
        </p:txBody>
      </p:sp>
    </p:spTree>
    <p:extLst>
      <p:ext uri="{BB962C8B-B14F-4D97-AF65-F5344CB8AC3E}">
        <p14:creationId xmlns:p14="http://schemas.microsoft.com/office/powerpoint/2010/main" val="370731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42529" y="936195"/>
            <a:ext cx="8408055" cy="5227073"/>
          </a:xfrm>
          <a:prstGeom prst="rect">
            <a:avLst/>
          </a:prstGeom>
        </p:spPr>
        <p:txBody>
          <a:bodyPr wrap="square">
            <a:spAutoFit/>
          </a:bodyPr>
          <a:lstStyle/>
          <a:p>
            <a:pPr>
              <a:lnSpc>
                <a:spcPct val="80000"/>
              </a:lnSpc>
            </a:pPr>
            <a:r>
              <a:rPr lang="en-US" sz="2600" b="1" dirty="0">
                <a:solidFill>
                  <a:schemeClr val="bg1"/>
                </a:solidFill>
                <a:effectLst>
                  <a:glow rad="190500">
                    <a:schemeClr val="tx1">
                      <a:alpha val="75000"/>
                    </a:schemeClr>
                  </a:glow>
                </a:effectLst>
                <a:latin typeface="Arial Narrow"/>
                <a:cs typeface="Arial Narrow"/>
              </a:rPr>
              <a:t>What about the land promises? They are not mentioned in the NT. Are they, therefore, canceled?” In my opinion the apostles and the early church would have regarded the question as singularly strange, if not perverse. To them the Scriptures consisted of our OT, and they considered the Scriptures to be living and valid as they wrote and transmitted the NT literature. The apostles used the Scriptures as if they were living, vital oracles of the living God, applicable to them in their time. And these same Scriptures were filled with promises regarding the land and an earthly kingdom. On what basis should the Abrahamic promises be divided into those to be fulfilled and those to remain unfulfilled? Finally, there is no need to repeat what is copiously spread over the pages of the Scriptures. There seems to be lurking behind the demand a false principle, namely, that we should not give heed to the OT unless its content is repeated in the </a:t>
            </a:r>
            <a:r>
              <a:rPr lang="en-US" sz="2600" b="1" dirty="0" smtClean="0">
                <a:solidFill>
                  <a:schemeClr val="bg1"/>
                </a:solidFill>
                <a:effectLst>
                  <a:glow rad="190500">
                    <a:schemeClr val="tx1">
                      <a:alpha val="75000"/>
                    </a:schemeClr>
                  </a:glow>
                </a:effectLst>
                <a:latin typeface="Arial Narrow"/>
                <a:cs typeface="Arial Narrow"/>
              </a:rPr>
              <a:t>New.    </a:t>
            </a:r>
            <a:r>
              <a:rPr lang="en-US" sz="2400" b="1" dirty="0" smtClean="0">
                <a:solidFill>
                  <a:srgbClr val="FFE641"/>
                </a:solidFill>
                <a:effectLst>
                  <a:glow rad="190500">
                    <a:schemeClr val="tx1">
                      <a:alpha val="75000"/>
                    </a:schemeClr>
                  </a:glow>
                </a:effectLst>
                <a:latin typeface="Arial Narrow"/>
                <a:cs typeface="Arial Narrow"/>
              </a:rPr>
              <a:t>S. Lewis Johnson, Jr. </a:t>
            </a:r>
            <a:endParaRPr lang="en-US" sz="2400" b="1" dirty="0">
              <a:solidFill>
                <a:srgbClr val="FFE641"/>
              </a:solidFill>
              <a:effectLst>
                <a:glow rad="190500">
                  <a:schemeClr val="tx1">
                    <a:alpha val="75000"/>
                  </a:schemeClr>
                </a:glow>
              </a:effectLst>
              <a:latin typeface="Arial Narrow"/>
              <a:cs typeface="Arial Narrow"/>
            </a:endParaRPr>
          </a:p>
        </p:txBody>
      </p:sp>
    </p:spTree>
    <p:extLst>
      <p:ext uri="{BB962C8B-B14F-4D97-AF65-F5344CB8AC3E}">
        <p14:creationId xmlns:p14="http://schemas.microsoft.com/office/powerpoint/2010/main" val="131956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creen Shot 2014-03-02 at 3.47.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42191"/>
          </a:xfrm>
          <a:prstGeom prst="rect">
            <a:avLst/>
          </a:prstGeom>
        </p:spPr>
      </p:pic>
      <p:sp>
        <p:nvSpPr>
          <p:cNvPr id="4" name="Rectangle 3"/>
          <p:cNvSpPr/>
          <p:nvPr/>
        </p:nvSpPr>
        <p:spPr>
          <a:xfrm>
            <a:off x="153922" y="866156"/>
            <a:ext cx="8855395" cy="523220"/>
          </a:xfrm>
          <a:prstGeom prst="rect">
            <a:avLst/>
          </a:prstGeom>
        </p:spPr>
        <p:txBody>
          <a:bodyPr wrap="square">
            <a:spAutoFit/>
          </a:bodyPr>
          <a:lstStyle/>
          <a:p>
            <a:r>
              <a:rPr lang="en-US" sz="2800" b="1" dirty="0" smtClean="0">
                <a:solidFill>
                  <a:srgbClr val="FFFFFF"/>
                </a:solidFill>
                <a:effectLst>
                  <a:glow rad="101600">
                    <a:schemeClr val="tx1">
                      <a:alpha val="75000"/>
                    </a:schemeClr>
                  </a:glow>
                </a:effectLst>
              </a:rPr>
              <a:t>“Blessed </a:t>
            </a:r>
            <a:r>
              <a:rPr lang="en-US" sz="2800" b="1" dirty="0">
                <a:solidFill>
                  <a:srgbClr val="FFFFFF"/>
                </a:solidFill>
                <a:effectLst>
                  <a:glow rad="101600">
                    <a:schemeClr val="tx1">
                      <a:alpha val="75000"/>
                    </a:schemeClr>
                  </a:glow>
                </a:effectLst>
              </a:rPr>
              <a:t>are the </a:t>
            </a:r>
            <a:r>
              <a:rPr lang="en-US" sz="2800" b="1" dirty="0" smtClean="0">
                <a:solidFill>
                  <a:srgbClr val="FFF59D"/>
                </a:solidFill>
                <a:effectLst>
                  <a:glow rad="101600">
                    <a:schemeClr val="tx1">
                      <a:alpha val="75000"/>
                    </a:schemeClr>
                  </a:glow>
                </a:effectLst>
              </a:rPr>
              <a:t>afflicted</a:t>
            </a:r>
            <a:r>
              <a:rPr lang="en-US" sz="2800" b="1" dirty="0" smtClean="0">
                <a:solidFill>
                  <a:srgbClr val="FFFFFF"/>
                </a:solidFill>
                <a:effectLst>
                  <a:glow rad="101600">
                    <a:schemeClr val="tx1">
                      <a:alpha val="75000"/>
                    </a:schemeClr>
                  </a:glow>
                </a:effectLst>
              </a:rPr>
              <a:t>, </a:t>
            </a:r>
            <a:r>
              <a:rPr lang="en-US" sz="2800" b="1" dirty="0">
                <a:solidFill>
                  <a:srgbClr val="FFFFFF"/>
                </a:solidFill>
                <a:effectLst>
                  <a:glow rad="101600">
                    <a:schemeClr val="tx1">
                      <a:alpha val="75000"/>
                    </a:schemeClr>
                  </a:glow>
                </a:effectLst>
              </a:rPr>
              <a:t>for they shall </a:t>
            </a:r>
            <a:r>
              <a:rPr lang="en-US" sz="2800" b="1" dirty="0">
                <a:solidFill>
                  <a:srgbClr val="FFF59D"/>
                </a:solidFill>
                <a:effectLst>
                  <a:glow rad="101600">
                    <a:schemeClr val="tx1">
                      <a:alpha val="75000"/>
                    </a:schemeClr>
                  </a:glow>
                </a:effectLst>
              </a:rPr>
              <a:t>inherit the </a:t>
            </a:r>
            <a:r>
              <a:rPr lang="en-US" sz="2800" b="1" dirty="0" smtClean="0">
                <a:solidFill>
                  <a:srgbClr val="FFF59D"/>
                </a:solidFill>
                <a:effectLst>
                  <a:glow rad="101600">
                    <a:schemeClr val="tx1">
                      <a:alpha val="75000"/>
                    </a:schemeClr>
                  </a:glow>
                </a:effectLst>
              </a:rPr>
              <a:t>Land</a:t>
            </a:r>
            <a:r>
              <a:rPr lang="en-US" sz="2800" b="1" dirty="0" smtClean="0">
                <a:solidFill>
                  <a:srgbClr val="FFFFFF"/>
                </a:solidFill>
                <a:effectLst>
                  <a:glow rad="101600">
                    <a:schemeClr val="tx1">
                      <a:alpha val="75000"/>
                    </a:schemeClr>
                  </a:glow>
                </a:effectLst>
              </a:rPr>
              <a:t>.”</a:t>
            </a:r>
            <a:endParaRPr lang="en-US" sz="2800" b="1" dirty="0">
              <a:solidFill>
                <a:srgbClr val="FFFFFF"/>
              </a:solidFill>
              <a:effectLst>
                <a:glow rad="101600">
                  <a:schemeClr val="tx1">
                    <a:alpha val="75000"/>
                  </a:schemeClr>
                </a:glow>
              </a:effectLst>
            </a:endParaRPr>
          </a:p>
        </p:txBody>
      </p:sp>
      <p:sp>
        <p:nvSpPr>
          <p:cNvPr id="5" name="Rectangle 4"/>
          <p:cNvSpPr/>
          <p:nvPr/>
        </p:nvSpPr>
        <p:spPr>
          <a:xfrm>
            <a:off x="288605" y="1478276"/>
            <a:ext cx="8720712" cy="523220"/>
          </a:xfrm>
          <a:prstGeom prst="rect">
            <a:avLst/>
          </a:prstGeom>
        </p:spPr>
        <p:txBody>
          <a:bodyPr wrap="square">
            <a:spAutoFit/>
          </a:bodyPr>
          <a:lstStyle/>
          <a:p>
            <a:r>
              <a:rPr lang="el-GR" sz="2800" b="1" dirty="0" smtClean="0">
                <a:solidFill>
                  <a:srgbClr val="FFFFFF"/>
                </a:solidFill>
                <a:effectLst>
                  <a:glow rad="101600">
                    <a:schemeClr val="tx1">
                      <a:alpha val="75000"/>
                    </a:schemeClr>
                  </a:glow>
                </a:effectLst>
              </a:rPr>
              <a:t>μακάριοι </a:t>
            </a:r>
            <a:r>
              <a:rPr lang="el-GR" sz="2800" b="1" dirty="0">
                <a:solidFill>
                  <a:srgbClr val="FFFFFF"/>
                </a:solidFill>
                <a:effectLst>
                  <a:glow rad="101600">
                    <a:schemeClr val="tx1">
                      <a:alpha val="75000"/>
                    </a:schemeClr>
                  </a:glow>
                </a:effectLst>
              </a:rPr>
              <a:t>οἱ </a:t>
            </a:r>
            <a:r>
              <a:rPr lang="el-GR" sz="2800" b="1" dirty="0">
                <a:solidFill>
                  <a:srgbClr val="FFF59D"/>
                </a:solidFill>
                <a:effectLst>
                  <a:glow rad="101600">
                    <a:schemeClr val="tx1">
                      <a:alpha val="75000"/>
                    </a:schemeClr>
                  </a:glow>
                </a:effectLst>
              </a:rPr>
              <a:t>πραεῖς</a:t>
            </a:r>
            <a:r>
              <a:rPr lang="el-GR" sz="2800" b="1" dirty="0">
                <a:solidFill>
                  <a:srgbClr val="FFFFFF"/>
                </a:solidFill>
                <a:effectLst>
                  <a:glow rad="101600">
                    <a:schemeClr val="tx1">
                      <a:alpha val="75000"/>
                    </a:schemeClr>
                  </a:glow>
                </a:effectLst>
              </a:rPr>
              <a:t>, ὅτι αὐτοὶ </a:t>
            </a:r>
            <a:r>
              <a:rPr lang="el-GR" sz="2800" b="1" dirty="0">
                <a:solidFill>
                  <a:srgbClr val="FFF59D"/>
                </a:solidFill>
                <a:effectLst>
                  <a:glow rad="101600">
                    <a:schemeClr val="tx1">
                      <a:alpha val="75000"/>
                    </a:schemeClr>
                  </a:glow>
                </a:effectLst>
              </a:rPr>
              <a:t>κληρονομήσουσιν τὴν γῆν</a:t>
            </a:r>
            <a:r>
              <a:rPr lang="el-GR" sz="2800" b="1" dirty="0" smtClean="0">
                <a:solidFill>
                  <a:srgbClr val="FFFFFF"/>
                </a:solidFill>
                <a:effectLst>
                  <a:glow rad="101600">
                    <a:schemeClr val="tx1">
                      <a:alpha val="75000"/>
                    </a:schemeClr>
                  </a:glow>
                </a:effectLst>
              </a:rPr>
              <a:t>.</a:t>
            </a:r>
            <a:endParaRPr lang="el-GR" sz="2800" b="1" dirty="0">
              <a:solidFill>
                <a:srgbClr val="FFFFFF"/>
              </a:solidFill>
              <a:effectLst>
                <a:glow rad="101600">
                  <a:schemeClr val="tx1">
                    <a:alpha val="75000"/>
                  </a:schemeClr>
                </a:glow>
              </a:effectLst>
            </a:endParaRPr>
          </a:p>
        </p:txBody>
      </p:sp>
      <p:sp>
        <p:nvSpPr>
          <p:cNvPr id="6" name="Rectangle 5"/>
          <p:cNvSpPr/>
          <p:nvPr/>
        </p:nvSpPr>
        <p:spPr>
          <a:xfrm>
            <a:off x="3127582" y="0"/>
            <a:ext cx="2642896" cy="646331"/>
          </a:xfrm>
          <a:prstGeom prst="rect">
            <a:avLst/>
          </a:prstGeom>
        </p:spPr>
        <p:txBody>
          <a:bodyPr wrap="none">
            <a:spAutoFit/>
          </a:bodyPr>
          <a:lstStyle/>
          <a:p>
            <a:r>
              <a:rPr lang="en-US" sz="3600" b="1" dirty="0">
                <a:solidFill>
                  <a:srgbClr val="FFE641"/>
                </a:solidFill>
                <a:effectLst>
                  <a:glow rad="101600">
                    <a:schemeClr val="tx1">
                      <a:alpha val="75000"/>
                    </a:schemeClr>
                  </a:glow>
                </a:effectLst>
              </a:rPr>
              <a:t>Matthew 5:5</a:t>
            </a:r>
          </a:p>
        </p:txBody>
      </p:sp>
      <p:sp>
        <p:nvSpPr>
          <p:cNvPr id="7" name="Rectangle 6"/>
          <p:cNvSpPr/>
          <p:nvPr/>
        </p:nvSpPr>
        <p:spPr>
          <a:xfrm>
            <a:off x="293288" y="2912329"/>
            <a:ext cx="8561979" cy="875111"/>
          </a:xfrm>
          <a:prstGeom prst="rect">
            <a:avLst/>
          </a:prstGeom>
        </p:spPr>
        <p:txBody>
          <a:bodyPr wrap="square">
            <a:spAutoFit/>
          </a:bodyPr>
          <a:lstStyle/>
          <a:p>
            <a:pPr>
              <a:lnSpc>
                <a:spcPct val="90000"/>
              </a:lnSpc>
            </a:pPr>
            <a:r>
              <a:rPr lang="en-US" sz="2800" b="1" dirty="0" smtClean="0">
                <a:solidFill>
                  <a:srgbClr val="FFFFFF"/>
                </a:solidFill>
                <a:effectLst>
                  <a:glow rad="101600">
                    <a:schemeClr val="tx1">
                      <a:alpha val="75000"/>
                    </a:schemeClr>
                  </a:glow>
                </a:effectLst>
              </a:rPr>
              <a:t>“To bring </a:t>
            </a:r>
            <a:r>
              <a:rPr lang="en-US" sz="2800" b="1" dirty="0">
                <a:solidFill>
                  <a:srgbClr val="FFFFFF"/>
                </a:solidFill>
                <a:effectLst>
                  <a:glow rad="101600">
                    <a:schemeClr val="tx1">
                      <a:alpha val="75000"/>
                    </a:schemeClr>
                  </a:glow>
                </a:effectLst>
              </a:rPr>
              <a:t>good news to the </a:t>
            </a:r>
            <a:r>
              <a:rPr lang="en-US" sz="2800" b="1" dirty="0" smtClean="0">
                <a:solidFill>
                  <a:srgbClr val="FFF59D"/>
                </a:solidFill>
                <a:effectLst>
                  <a:glow rad="101600">
                    <a:schemeClr val="tx1">
                      <a:alpha val="75000"/>
                    </a:schemeClr>
                  </a:glow>
                </a:effectLst>
              </a:rPr>
              <a:t>afflicted</a:t>
            </a:r>
            <a:r>
              <a:rPr lang="en-US" sz="2800" b="1" dirty="0" smtClean="0">
                <a:solidFill>
                  <a:srgbClr val="FFFFFF"/>
                </a:solidFill>
                <a:effectLst>
                  <a:glow rad="101600">
                    <a:schemeClr val="tx1">
                      <a:alpha val="75000"/>
                    </a:schemeClr>
                  </a:glow>
                </a:effectLst>
              </a:rPr>
              <a:t> … </a:t>
            </a:r>
            <a:r>
              <a:rPr lang="en-US" sz="2800" b="1" dirty="0">
                <a:solidFill>
                  <a:srgbClr val="FFFFFF"/>
                </a:solidFill>
                <a:effectLst>
                  <a:glow rad="101600">
                    <a:schemeClr val="tx1">
                      <a:alpha val="75000"/>
                    </a:schemeClr>
                  </a:glow>
                </a:effectLst>
              </a:rPr>
              <a:t>“Therefore they will </a:t>
            </a:r>
            <a:r>
              <a:rPr lang="en-US" sz="2800" b="1" dirty="0" smtClean="0">
                <a:solidFill>
                  <a:srgbClr val="FFF59D"/>
                </a:solidFill>
                <a:effectLst>
                  <a:glow rad="101600">
                    <a:schemeClr val="tx1">
                      <a:alpha val="75000"/>
                    </a:schemeClr>
                  </a:glow>
                </a:effectLst>
              </a:rPr>
              <a:t>inherit</a:t>
            </a:r>
            <a:r>
              <a:rPr lang="en-US" sz="2800" b="1" dirty="0" smtClean="0">
                <a:solidFill>
                  <a:srgbClr val="FFFFFF"/>
                </a:solidFill>
                <a:effectLst>
                  <a:glow rad="101600">
                    <a:schemeClr val="tx1">
                      <a:alpha val="75000"/>
                    </a:schemeClr>
                  </a:glow>
                </a:effectLst>
              </a:rPr>
              <a:t> </a:t>
            </a:r>
            <a:r>
              <a:rPr lang="en-US" sz="2800" b="1" dirty="0">
                <a:solidFill>
                  <a:srgbClr val="FFFFFF"/>
                </a:solidFill>
                <a:effectLst>
                  <a:glow rad="101600">
                    <a:schemeClr val="tx1">
                      <a:alpha val="75000"/>
                    </a:schemeClr>
                  </a:glow>
                </a:effectLst>
              </a:rPr>
              <a:t>a double </a:t>
            </a:r>
            <a:r>
              <a:rPr lang="en-US" sz="2800" b="1" i="1" dirty="0">
                <a:solidFill>
                  <a:srgbClr val="FFFFFF"/>
                </a:solidFill>
                <a:effectLst>
                  <a:glow rad="101600">
                    <a:schemeClr val="tx1">
                      <a:alpha val="75000"/>
                    </a:schemeClr>
                  </a:glow>
                </a:effectLst>
              </a:rPr>
              <a:t>portion</a:t>
            </a:r>
            <a:r>
              <a:rPr lang="en-US" sz="2800" b="1" dirty="0">
                <a:solidFill>
                  <a:srgbClr val="FFFFFF"/>
                </a:solidFill>
                <a:effectLst>
                  <a:glow rad="101600">
                    <a:schemeClr val="tx1">
                      <a:alpha val="75000"/>
                    </a:schemeClr>
                  </a:glow>
                </a:effectLst>
              </a:rPr>
              <a:t> in their </a:t>
            </a:r>
            <a:r>
              <a:rPr lang="en-US" sz="2800" b="1" dirty="0">
                <a:solidFill>
                  <a:srgbClr val="FFF59D"/>
                </a:solidFill>
                <a:effectLst>
                  <a:glow rad="101600">
                    <a:schemeClr val="tx1">
                      <a:alpha val="75000"/>
                    </a:schemeClr>
                  </a:glow>
                </a:effectLst>
              </a:rPr>
              <a:t>land</a:t>
            </a:r>
            <a:r>
              <a:rPr lang="en-US" sz="2800" b="1" dirty="0">
                <a:solidFill>
                  <a:srgbClr val="FFFFFF"/>
                </a:solidFill>
                <a:effectLst>
                  <a:glow rad="101600">
                    <a:schemeClr val="tx1">
                      <a:alpha val="75000"/>
                    </a:schemeClr>
                  </a:glow>
                </a:effectLst>
              </a:rPr>
              <a:t> …</a:t>
            </a:r>
            <a:r>
              <a:rPr lang="en-US" sz="2800" b="1" dirty="0" smtClean="0">
                <a:solidFill>
                  <a:srgbClr val="FFFFFF"/>
                </a:solidFill>
                <a:effectLst>
                  <a:glow rad="101600">
                    <a:schemeClr val="tx1">
                      <a:alpha val="75000"/>
                    </a:schemeClr>
                  </a:glow>
                </a:effectLst>
              </a:rPr>
              <a:t>”</a:t>
            </a:r>
            <a:endParaRPr lang="en-US" sz="2800" b="1" dirty="0">
              <a:solidFill>
                <a:srgbClr val="FFFFFF"/>
              </a:solidFill>
              <a:effectLst>
                <a:glow rad="101600">
                  <a:schemeClr val="tx1">
                    <a:alpha val="75000"/>
                  </a:schemeClr>
                </a:glow>
              </a:effectLst>
            </a:endParaRPr>
          </a:p>
        </p:txBody>
      </p:sp>
      <p:sp>
        <p:nvSpPr>
          <p:cNvPr id="8" name="Rectangle 7"/>
          <p:cNvSpPr/>
          <p:nvPr/>
        </p:nvSpPr>
        <p:spPr>
          <a:xfrm>
            <a:off x="3127582" y="2110763"/>
            <a:ext cx="2699928" cy="646331"/>
          </a:xfrm>
          <a:prstGeom prst="rect">
            <a:avLst/>
          </a:prstGeom>
        </p:spPr>
        <p:txBody>
          <a:bodyPr wrap="none">
            <a:spAutoFit/>
          </a:bodyPr>
          <a:lstStyle/>
          <a:p>
            <a:r>
              <a:rPr lang="en-US" sz="3600" b="1" dirty="0" smtClean="0">
                <a:solidFill>
                  <a:srgbClr val="FFE641"/>
                </a:solidFill>
                <a:effectLst>
                  <a:glow rad="101600">
                    <a:schemeClr val="tx1">
                      <a:alpha val="75000"/>
                    </a:schemeClr>
                  </a:glow>
                </a:effectLst>
              </a:rPr>
              <a:t>Isaiah 61:1, 7</a:t>
            </a:r>
            <a:endParaRPr lang="en-US" sz="3600" b="1" dirty="0">
              <a:solidFill>
                <a:srgbClr val="FFE641"/>
              </a:solidFill>
              <a:effectLst>
                <a:glow rad="101600">
                  <a:schemeClr val="tx1">
                    <a:alpha val="75000"/>
                  </a:schemeClr>
                </a:glow>
              </a:effectLst>
            </a:endParaRPr>
          </a:p>
        </p:txBody>
      </p:sp>
      <p:sp>
        <p:nvSpPr>
          <p:cNvPr id="10" name="Rectangle 9"/>
          <p:cNvSpPr/>
          <p:nvPr/>
        </p:nvSpPr>
        <p:spPr>
          <a:xfrm>
            <a:off x="1321173" y="4510289"/>
            <a:ext cx="5518347" cy="584776"/>
          </a:xfrm>
          <a:prstGeom prst="rect">
            <a:avLst/>
          </a:prstGeom>
        </p:spPr>
        <p:txBody>
          <a:bodyPr wrap="square">
            <a:spAutoFit/>
          </a:bodyPr>
          <a:lstStyle/>
          <a:p>
            <a:r>
              <a:rPr lang="he-IL" sz="3200" b="1" dirty="0">
                <a:solidFill>
                  <a:srgbClr val="FFFFFF"/>
                </a:solidFill>
                <a:effectLst>
                  <a:glow rad="101600">
                    <a:schemeClr val="tx1">
                      <a:alpha val="75000"/>
                    </a:schemeClr>
                  </a:glow>
                </a:effectLst>
              </a:rPr>
              <a:t> וּכְלִמָּ֖ה </a:t>
            </a:r>
            <a:r>
              <a:rPr lang="he-IL" sz="3200" b="1" dirty="0">
                <a:solidFill>
                  <a:srgbClr val="FFF59D"/>
                </a:solidFill>
                <a:effectLst>
                  <a:glow rad="101600">
                    <a:schemeClr val="tx1">
                      <a:alpha val="75000"/>
                    </a:schemeClr>
                  </a:glow>
                </a:effectLst>
              </a:rPr>
              <a:t>יָרֹ֣נּו</a:t>
            </a:r>
            <a:r>
              <a:rPr lang="he-IL" sz="3200" b="1" dirty="0">
                <a:solidFill>
                  <a:srgbClr val="FFFFFF"/>
                </a:solidFill>
                <a:effectLst>
                  <a:glow rad="101600">
                    <a:schemeClr val="tx1">
                      <a:alpha val="75000"/>
                    </a:schemeClr>
                  </a:glow>
                </a:effectLst>
              </a:rPr>
              <a:t>ּ חֶלְקָ֑ם לָכֵ֤ן </a:t>
            </a:r>
            <a:r>
              <a:rPr lang="he-IL" sz="3200" b="1" dirty="0" smtClean="0">
                <a:solidFill>
                  <a:srgbClr val="FFFFFF"/>
                </a:solidFill>
                <a:effectLst>
                  <a:glow rad="101600">
                    <a:schemeClr val="tx1">
                      <a:alpha val="75000"/>
                    </a:schemeClr>
                  </a:glow>
                </a:effectLst>
              </a:rPr>
              <a:t>בְּ</a:t>
            </a:r>
            <a:r>
              <a:rPr lang="he-IL" sz="3200" b="1" dirty="0" smtClean="0">
                <a:solidFill>
                  <a:srgbClr val="FFF59D"/>
                </a:solidFill>
                <a:effectLst>
                  <a:glow rad="101600">
                    <a:schemeClr val="tx1">
                      <a:alpha val="75000"/>
                    </a:schemeClr>
                  </a:glow>
                </a:effectLst>
              </a:rPr>
              <a:t>אַרְצ</a:t>
            </a:r>
            <a:r>
              <a:rPr lang="he-IL" sz="3200" b="1" dirty="0" smtClean="0">
                <a:solidFill>
                  <a:srgbClr val="FFFFFF"/>
                </a:solidFill>
                <a:effectLst>
                  <a:glow rad="101600">
                    <a:schemeClr val="tx1">
                      <a:alpha val="75000"/>
                    </a:schemeClr>
                  </a:glow>
                </a:effectLst>
              </a:rPr>
              <a:t>ָם</a:t>
            </a:r>
            <a:r>
              <a:rPr lang="en-US" sz="3200" b="1" dirty="0" smtClean="0">
                <a:solidFill>
                  <a:srgbClr val="FFFFFF"/>
                </a:solidFill>
                <a:effectLst>
                  <a:glow rad="101600">
                    <a:schemeClr val="tx1">
                      <a:alpha val="75000"/>
                    </a:schemeClr>
                  </a:glow>
                </a:effectLst>
              </a:rPr>
              <a:t> </a:t>
            </a:r>
            <a:r>
              <a:rPr lang="he-IL" sz="3200" dirty="0" smtClean="0">
                <a:solidFill>
                  <a:srgbClr val="FFFFFF"/>
                </a:solidFill>
              </a:rPr>
              <a:t>֙</a:t>
            </a:r>
            <a:endParaRPr lang="en-US" sz="3200" dirty="0">
              <a:solidFill>
                <a:srgbClr val="FFFFFF"/>
              </a:solidFill>
            </a:endParaRPr>
          </a:p>
        </p:txBody>
      </p:sp>
      <p:sp>
        <p:nvSpPr>
          <p:cNvPr id="11" name="Rectangle 10"/>
          <p:cNvSpPr/>
          <p:nvPr/>
        </p:nvSpPr>
        <p:spPr>
          <a:xfrm>
            <a:off x="3227101" y="3925513"/>
            <a:ext cx="3527365" cy="584776"/>
          </a:xfrm>
          <a:prstGeom prst="rect">
            <a:avLst/>
          </a:prstGeom>
        </p:spPr>
        <p:txBody>
          <a:bodyPr wrap="none">
            <a:spAutoFit/>
          </a:bodyPr>
          <a:lstStyle/>
          <a:p>
            <a:r>
              <a:rPr lang="he-IL" sz="3200" b="1" dirty="0">
                <a:solidFill>
                  <a:srgbClr val="FFFFFF"/>
                </a:solidFill>
                <a:effectLst>
                  <a:glow rad="101600">
                    <a:schemeClr val="tx1">
                      <a:alpha val="75000"/>
                    </a:schemeClr>
                  </a:glow>
                </a:effectLst>
              </a:rPr>
              <a:t>לְבַשֵּׂ֣ר </a:t>
            </a:r>
            <a:r>
              <a:rPr lang="he-IL" sz="3200" b="1" dirty="0">
                <a:solidFill>
                  <a:srgbClr val="FFF59D"/>
                </a:solidFill>
                <a:effectLst>
                  <a:glow rad="101600">
                    <a:schemeClr val="tx1">
                      <a:alpha val="75000"/>
                    </a:schemeClr>
                  </a:glow>
                </a:effectLst>
              </a:rPr>
              <a:t>עֲנָוִ֗ים</a:t>
            </a:r>
            <a:r>
              <a:rPr lang="he-IL" sz="3200" b="1" dirty="0">
                <a:solidFill>
                  <a:srgbClr val="FFFFFF"/>
                </a:solidFill>
                <a:effectLst>
                  <a:glow rad="101600">
                    <a:schemeClr val="tx1">
                      <a:alpha val="75000"/>
                    </a:schemeClr>
                  </a:glow>
                </a:effectLst>
              </a:rPr>
              <a:t> שְׁלָחַ֙נִי֙</a:t>
            </a:r>
            <a:endParaRPr lang="en-US" sz="3200" b="1" dirty="0">
              <a:solidFill>
                <a:srgbClr val="FFFFFF"/>
              </a:solidFill>
              <a:effectLst>
                <a:glow rad="101600">
                  <a:schemeClr val="tx1">
                    <a:alpha val="75000"/>
                  </a:schemeClr>
                </a:glow>
              </a:effectLst>
            </a:endParaRPr>
          </a:p>
        </p:txBody>
      </p:sp>
      <p:sp>
        <p:nvSpPr>
          <p:cNvPr id="12" name="Rectangle 11"/>
          <p:cNvSpPr/>
          <p:nvPr/>
        </p:nvSpPr>
        <p:spPr>
          <a:xfrm>
            <a:off x="1321173" y="5388196"/>
            <a:ext cx="6619395" cy="523220"/>
          </a:xfrm>
          <a:prstGeom prst="rect">
            <a:avLst/>
          </a:prstGeom>
        </p:spPr>
        <p:txBody>
          <a:bodyPr wrap="none">
            <a:spAutoFit/>
          </a:bodyPr>
          <a:lstStyle/>
          <a:p>
            <a:r>
              <a:rPr lang="el-GR" sz="2800" b="1" dirty="0">
                <a:solidFill>
                  <a:srgbClr val="FFFFFF"/>
                </a:solidFill>
                <a:effectLst>
                  <a:glow rad="101600">
                    <a:schemeClr val="tx1">
                      <a:alpha val="75000"/>
                    </a:schemeClr>
                  </a:glow>
                </a:effectLst>
              </a:rPr>
              <a:t>εὐαγγελίσασθαι </a:t>
            </a:r>
            <a:r>
              <a:rPr lang="el-GR" sz="2800" b="1" dirty="0">
                <a:solidFill>
                  <a:srgbClr val="FFF59D"/>
                </a:solidFill>
                <a:effectLst>
                  <a:glow rad="101600">
                    <a:schemeClr val="tx1">
                      <a:alpha val="75000"/>
                    </a:schemeClr>
                  </a:glow>
                </a:effectLst>
              </a:rPr>
              <a:t>πτωχοῖς </a:t>
            </a:r>
            <a:r>
              <a:rPr lang="el-GR" sz="2800" b="1" dirty="0">
                <a:solidFill>
                  <a:srgbClr val="FFFFFF"/>
                </a:solidFill>
                <a:effectLst>
                  <a:glow rad="101600">
                    <a:schemeClr val="tx1">
                      <a:alpha val="75000"/>
                    </a:schemeClr>
                  </a:glow>
                </a:effectLst>
              </a:rPr>
              <a:t>ἀπέσταλκέν </a:t>
            </a:r>
            <a:r>
              <a:rPr lang="el-GR" sz="2800" b="1" dirty="0" smtClean="0">
                <a:solidFill>
                  <a:srgbClr val="FFFFFF"/>
                </a:solidFill>
                <a:effectLst>
                  <a:glow rad="101600">
                    <a:schemeClr val="tx1">
                      <a:alpha val="75000"/>
                    </a:schemeClr>
                  </a:glow>
                </a:effectLst>
              </a:rPr>
              <a:t>με</a:t>
            </a:r>
            <a:r>
              <a:rPr lang="en-US" sz="2800" b="1" dirty="0" smtClean="0">
                <a:solidFill>
                  <a:srgbClr val="FFFFFF"/>
                </a:solidFill>
                <a:effectLst>
                  <a:glow rad="101600">
                    <a:schemeClr val="tx1">
                      <a:alpha val="75000"/>
                    </a:schemeClr>
                  </a:glow>
                </a:effectLst>
              </a:rPr>
              <a:t> …</a:t>
            </a:r>
            <a:endParaRPr lang="en-US" sz="2800" b="1" dirty="0">
              <a:solidFill>
                <a:srgbClr val="FFFFFF"/>
              </a:solidFill>
              <a:effectLst>
                <a:glow rad="101600">
                  <a:schemeClr val="tx1">
                    <a:alpha val="75000"/>
                  </a:schemeClr>
                </a:glow>
              </a:effectLst>
            </a:endParaRPr>
          </a:p>
        </p:txBody>
      </p:sp>
      <p:sp>
        <p:nvSpPr>
          <p:cNvPr id="13" name="Rectangle 12"/>
          <p:cNvSpPr/>
          <p:nvPr/>
        </p:nvSpPr>
        <p:spPr>
          <a:xfrm>
            <a:off x="1321173" y="5770457"/>
            <a:ext cx="7045518" cy="523220"/>
          </a:xfrm>
          <a:prstGeom prst="rect">
            <a:avLst/>
          </a:prstGeom>
        </p:spPr>
        <p:txBody>
          <a:bodyPr wrap="none">
            <a:spAutoFit/>
          </a:bodyPr>
          <a:lstStyle/>
          <a:p>
            <a:r>
              <a:rPr lang="el-GR" sz="2800" b="1" dirty="0">
                <a:solidFill>
                  <a:srgbClr val="FFFFFF"/>
                </a:solidFill>
                <a:effectLst>
                  <a:glow rad="101600">
                    <a:schemeClr val="tx1">
                      <a:alpha val="75000"/>
                    </a:schemeClr>
                  </a:glow>
                </a:effectLst>
              </a:rPr>
              <a:t>οὕτως ἐκ δευτέρας </a:t>
            </a:r>
            <a:r>
              <a:rPr lang="el-GR" sz="2800" b="1" dirty="0">
                <a:solidFill>
                  <a:srgbClr val="FFF59D"/>
                </a:solidFill>
                <a:effectLst>
                  <a:glow rad="101600">
                    <a:schemeClr val="tx1">
                      <a:alpha val="75000"/>
                    </a:schemeClr>
                  </a:glow>
                </a:effectLst>
              </a:rPr>
              <a:t>κληρονομήσουσιν</a:t>
            </a:r>
            <a:r>
              <a:rPr lang="el-GR" sz="2800" b="1" dirty="0">
                <a:solidFill>
                  <a:srgbClr val="FFFFFF"/>
                </a:solidFill>
                <a:effectLst>
                  <a:glow rad="101600">
                    <a:schemeClr val="tx1">
                      <a:alpha val="75000"/>
                    </a:schemeClr>
                  </a:glow>
                </a:effectLst>
              </a:rPr>
              <a:t> τὴν </a:t>
            </a:r>
            <a:r>
              <a:rPr lang="el-GR" sz="2800" b="1" dirty="0">
                <a:solidFill>
                  <a:srgbClr val="FFF59D"/>
                </a:solidFill>
                <a:effectLst>
                  <a:glow rad="101600">
                    <a:schemeClr val="tx1">
                      <a:alpha val="75000"/>
                    </a:schemeClr>
                  </a:glow>
                </a:effectLst>
              </a:rPr>
              <a:t>γῆν</a:t>
            </a:r>
            <a:endParaRPr lang="en-US" sz="2800" b="1" dirty="0">
              <a:solidFill>
                <a:srgbClr val="FFF59D"/>
              </a:solidFill>
              <a:effectLst>
                <a:glow rad="101600">
                  <a:schemeClr val="tx1">
                    <a:alpha val="75000"/>
                  </a:schemeClr>
                </a:glow>
              </a:effectLst>
            </a:endParaRPr>
          </a:p>
        </p:txBody>
      </p:sp>
      <p:sp>
        <p:nvSpPr>
          <p:cNvPr id="14" name="TextBox 13"/>
          <p:cNvSpPr txBox="1"/>
          <p:nvPr/>
        </p:nvSpPr>
        <p:spPr>
          <a:xfrm>
            <a:off x="334284" y="5447291"/>
            <a:ext cx="888434" cy="646331"/>
          </a:xfrm>
          <a:prstGeom prst="rect">
            <a:avLst/>
          </a:prstGeom>
          <a:noFill/>
        </p:spPr>
        <p:txBody>
          <a:bodyPr wrap="none" rtlCol="0">
            <a:spAutoFit/>
          </a:bodyPr>
          <a:lstStyle/>
          <a:p>
            <a:r>
              <a:rPr lang="en-US" sz="3600" b="1" dirty="0" smtClean="0">
                <a:solidFill>
                  <a:srgbClr val="FFE641"/>
                </a:solidFill>
                <a:effectLst>
                  <a:glow rad="101600">
                    <a:schemeClr val="tx1">
                      <a:alpha val="75000"/>
                    </a:schemeClr>
                  </a:glow>
                </a:effectLst>
              </a:rPr>
              <a:t>LXX</a:t>
            </a:r>
            <a:endParaRPr lang="en-US" sz="3600" b="1" dirty="0">
              <a:solidFill>
                <a:srgbClr val="FFE641"/>
              </a:solidFill>
              <a:effectLst>
                <a:glow rad="101600">
                  <a:schemeClr val="tx1">
                    <a:alpha val="75000"/>
                  </a:schemeClr>
                </a:glow>
              </a:effectLst>
            </a:endParaRPr>
          </a:p>
        </p:txBody>
      </p:sp>
      <p:sp>
        <p:nvSpPr>
          <p:cNvPr id="15" name="TextBox 14"/>
          <p:cNvSpPr txBox="1"/>
          <p:nvPr/>
        </p:nvSpPr>
        <p:spPr>
          <a:xfrm>
            <a:off x="6754466" y="4187123"/>
            <a:ext cx="816750" cy="646331"/>
          </a:xfrm>
          <a:prstGeom prst="rect">
            <a:avLst/>
          </a:prstGeom>
          <a:noFill/>
        </p:spPr>
        <p:txBody>
          <a:bodyPr wrap="none" rtlCol="0">
            <a:spAutoFit/>
          </a:bodyPr>
          <a:lstStyle/>
          <a:p>
            <a:r>
              <a:rPr lang="en-US" sz="3600" b="1" dirty="0">
                <a:solidFill>
                  <a:srgbClr val="FFE641"/>
                </a:solidFill>
              </a:rPr>
              <a:t>MT</a:t>
            </a:r>
          </a:p>
        </p:txBody>
      </p:sp>
    </p:spTree>
    <p:extLst>
      <p:ext uri="{BB962C8B-B14F-4D97-AF65-F5344CB8AC3E}">
        <p14:creationId xmlns:p14="http://schemas.microsoft.com/office/powerpoint/2010/main" val="354686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n-in-white-clou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635000" y="781040"/>
            <a:ext cx="8077200" cy="5558444"/>
          </a:xfrm>
          <a:prstGeom prst="rect">
            <a:avLst/>
          </a:prstGeom>
        </p:spPr>
        <p:txBody>
          <a:bodyPr wrap="square">
            <a:spAutoFit/>
          </a:bodyPr>
          <a:lstStyle/>
          <a:p>
            <a:r>
              <a:rPr lang="en-US" sz="3200" b="1" dirty="0">
                <a:solidFill>
                  <a:schemeClr val="bg1"/>
                </a:solidFill>
                <a:effectLst>
                  <a:glow rad="101600">
                    <a:schemeClr val="tx1">
                      <a:alpha val="75000"/>
                    </a:schemeClr>
                  </a:glow>
                </a:effectLst>
              </a:rPr>
              <a:t>The “earth” (</a:t>
            </a:r>
            <a:r>
              <a:rPr lang="en-US" sz="3200" b="1" dirty="0" err="1">
                <a:solidFill>
                  <a:schemeClr val="bg1"/>
                </a:solidFill>
                <a:effectLst>
                  <a:glow rad="101600">
                    <a:schemeClr val="tx1">
                      <a:alpha val="75000"/>
                    </a:schemeClr>
                  </a:glow>
                </a:effectLst>
              </a:rPr>
              <a:t>τὴν</a:t>
            </a:r>
            <a:r>
              <a:rPr lang="en-US" sz="3200" b="1" dirty="0">
                <a:solidFill>
                  <a:schemeClr val="bg1"/>
                </a:solidFill>
                <a:effectLst>
                  <a:glow rad="101600">
                    <a:schemeClr val="tx1">
                      <a:alpha val="75000"/>
                    </a:schemeClr>
                  </a:glow>
                </a:effectLst>
              </a:rPr>
              <a:t> </a:t>
            </a:r>
            <a:r>
              <a:rPr lang="en-US" sz="3200" b="1" dirty="0" err="1">
                <a:solidFill>
                  <a:schemeClr val="bg1"/>
                </a:solidFill>
                <a:effectLst>
                  <a:glow rad="101600">
                    <a:schemeClr val="tx1">
                      <a:alpha val="75000"/>
                    </a:schemeClr>
                  </a:glow>
                </a:effectLst>
              </a:rPr>
              <a:t>γῆν</a:t>
            </a:r>
            <a:r>
              <a:rPr lang="en-US" sz="3200" b="1" dirty="0">
                <a:solidFill>
                  <a:schemeClr val="bg1"/>
                </a:solidFill>
                <a:effectLst>
                  <a:glow rad="101600">
                    <a:schemeClr val="tx1">
                      <a:alpha val="75000"/>
                    </a:schemeClr>
                  </a:glow>
                </a:effectLst>
              </a:rPr>
              <a:t>) originally referred to the land of Israel, </a:t>
            </a:r>
            <a:r>
              <a:rPr lang="en-US" sz="3200" b="1" dirty="0" err="1">
                <a:solidFill>
                  <a:schemeClr val="bg1"/>
                </a:solidFill>
                <a:effectLst>
                  <a:glow rad="101600">
                    <a:schemeClr val="tx1">
                      <a:alpha val="75000"/>
                    </a:schemeClr>
                  </a:glow>
                </a:effectLst>
              </a:rPr>
              <a:t>ie</a:t>
            </a:r>
            <a:r>
              <a:rPr lang="en-US" sz="3200" b="1" dirty="0">
                <a:solidFill>
                  <a:schemeClr val="bg1"/>
                </a:solidFill>
                <a:effectLst>
                  <a:glow rad="101600">
                    <a:schemeClr val="tx1">
                      <a:alpha val="75000"/>
                    </a:schemeClr>
                  </a:glow>
                </a:effectLst>
              </a:rPr>
              <a:t>, what was promised to the Jews beginning with the Abrahamic covenant (</a:t>
            </a:r>
            <a:r>
              <a:rPr lang="en-US" sz="3200" b="1" dirty="0" err="1">
                <a:solidFill>
                  <a:schemeClr val="bg1"/>
                </a:solidFill>
                <a:effectLst>
                  <a:glow rad="101600">
                    <a:schemeClr val="tx1">
                      <a:alpha val="75000"/>
                    </a:schemeClr>
                  </a:glow>
                </a:effectLst>
              </a:rPr>
              <a:t>cf</a:t>
            </a:r>
            <a:r>
              <a:rPr lang="en-US" sz="3200" b="1" dirty="0">
                <a:solidFill>
                  <a:schemeClr val="bg1"/>
                </a:solidFill>
                <a:effectLst>
                  <a:glow rad="101600">
                    <a:schemeClr val="tx1">
                      <a:alpha val="75000"/>
                    </a:schemeClr>
                  </a:glow>
                </a:effectLst>
              </a:rPr>
              <a:t> Gen 13:15)</a:t>
            </a:r>
            <a:r>
              <a:rPr lang="en-US" sz="3200" b="1" dirty="0">
                <a:solidFill>
                  <a:srgbClr val="FFF59D"/>
                </a:solidFill>
                <a:effectLst>
                  <a:glow rad="101600">
                    <a:schemeClr val="tx1">
                      <a:alpha val="75000"/>
                    </a:schemeClr>
                  </a:glow>
                </a:effectLst>
              </a:rPr>
              <a:t>. But in the present context of messianic fulfillment </a:t>
            </a:r>
            <a:r>
              <a:rPr lang="en-US" sz="3200" b="1" dirty="0">
                <a:solidFill>
                  <a:srgbClr val="FFFBC1"/>
                </a:solidFill>
                <a:effectLst>
                  <a:glow rad="101600">
                    <a:schemeClr val="tx1">
                      <a:alpha val="75000"/>
                    </a:schemeClr>
                  </a:glow>
                </a:effectLst>
              </a:rPr>
              <a:t>it connotes the regenerated earth </a:t>
            </a:r>
            <a:r>
              <a:rPr lang="en-US" sz="3200" b="1" dirty="0">
                <a:solidFill>
                  <a:srgbClr val="FFFFFF"/>
                </a:solidFill>
                <a:effectLst>
                  <a:glow rad="101600">
                    <a:schemeClr val="tx1">
                      <a:alpha val="75000"/>
                    </a:schemeClr>
                  </a:glow>
                </a:effectLst>
              </a:rPr>
              <a:t>(19:28; </a:t>
            </a:r>
            <a:r>
              <a:rPr lang="en-US" sz="3200" b="1" dirty="0" err="1">
                <a:solidFill>
                  <a:srgbClr val="FFFFFF"/>
                </a:solidFill>
                <a:effectLst>
                  <a:glow rad="101600">
                    <a:schemeClr val="tx1">
                      <a:alpha val="75000"/>
                    </a:schemeClr>
                  </a:glow>
                </a:effectLst>
              </a:rPr>
              <a:t>cf</a:t>
            </a:r>
            <a:r>
              <a:rPr lang="en-US" sz="3200" b="1" dirty="0">
                <a:solidFill>
                  <a:srgbClr val="FFFFFF"/>
                </a:solidFill>
                <a:effectLst>
                  <a:glow rad="101600">
                    <a:schemeClr val="tx1">
                      <a:alpha val="75000"/>
                    </a:schemeClr>
                  </a:glow>
                </a:effectLst>
              </a:rPr>
              <a:t> Rom 4:13, </a:t>
            </a:r>
            <a:r>
              <a:rPr lang="en-US" sz="3200" b="1" dirty="0">
                <a:solidFill>
                  <a:srgbClr val="FFFBC1"/>
                </a:solidFill>
                <a:effectLst>
                  <a:glow rad="101600">
                    <a:schemeClr val="tx1">
                      <a:alpha val="75000"/>
                    </a:schemeClr>
                  </a:glow>
                </a:effectLst>
              </a:rPr>
              <a:t>where</a:t>
            </a:r>
            <a:r>
              <a:rPr lang="en-US" sz="3200" b="1" dirty="0">
                <a:solidFill>
                  <a:srgbClr val="FFFFFF"/>
                </a:solidFill>
                <a:effectLst>
                  <a:glow rad="101600">
                    <a:schemeClr val="tx1">
                      <a:alpha val="75000"/>
                    </a:schemeClr>
                  </a:glow>
                </a:effectLst>
              </a:rPr>
              <a:t> </a:t>
            </a:r>
            <a:r>
              <a:rPr lang="en-US" sz="3200" b="1" dirty="0" err="1">
                <a:solidFill>
                  <a:srgbClr val="FFFFFF"/>
                </a:solidFill>
                <a:effectLst>
                  <a:glow rad="101600">
                    <a:schemeClr val="tx1">
                      <a:alpha val="75000"/>
                    </a:schemeClr>
                  </a:glow>
                </a:effectLst>
              </a:rPr>
              <a:t>κόσμος</a:t>
            </a:r>
            <a:r>
              <a:rPr lang="en-US" sz="3200" b="1" dirty="0">
                <a:solidFill>
                  <a:srgbClr val="FFFFFF"/>
                </a:solidFill>
                <a:effectLst>
                  <a:glow rad="101600">
                    <a:schemeClr val="tx1">
                      <a:alpha val="75000"/>
                    </a:schemeClr>
                  </a:glow>
                </a:effectLst>
              </a:rPr>
              <a:t>, </a:t>
            </a:r>
            <a:r>
              <a:rPr lang="en-US" sz="3200" b="1" dirty="0">
                <a:solidFill>
                  <a:srgbClr val="FFFBC1"/>
                </a:solidFill>
                <a:effectLst>
                  <a:glow rad="101600">
                    <a:schemeClr val="tx1">
                      <a:alpha val="75000"/>
                    </a:schemeClr>
                  </a:glow>
                </a:effectLst>
              </a:rPr>
              <a:t>“world,” replaces</a:t>
            </a:r>
            <a:r>
              <a:rPr lang="en-US" sz="3200" b="1" dirty="0">
                <a:solidFill>
                  <a:srgbClr val="FFFFFF"/>
                </a:solidFill>
                <a:effectLst>
                  <a:glow rad="101600">
                    <a:schemeClr val="tx1">
                      <a:alpha val="75000"/>
                    </a:schemeClr>
                  </a:glow>
                </a:effectLst>
              </a:rPr>
              <a:t> </a:t>
            </a:r>
            <a:r>
              <a:rPr lang="en-US" sz="3200" b="1" dirty="0" err="1" smtClean="0">
                <a:solidFill>
                  <a:srgbClr val="FFFFFF"/>
                </a:solidFill>
                <a:effectLst>
                  <a:glow rad="101600">
                    <a:schemeClr val="tx1">
                      <a:alpha val="75000"/>
                    </a:schemeClr>
                  </a:glow>
                </a:effectLst>
              </a:rPr>
              <a:t>γῆ</a:t>
            </a:r>
            <a:r>
              <a:rPr lang="en-US" sz="3200" b="1" dirty="0" smtClean="0">
                <a:solidFill>
                  <a:srgbClr val="FFFFFF"/>
                </a:solidFill>
                <a:effectLst>
                  <a:glow rad="101600">
                    <a:schemeClr val="tx1">
                      <a:alpha val="75000"/>
                    </a:schemeClr>
                  </a:glow>
                </a:effectLst>
              </a:rPr>
              <a:t> </a:t>
            </a:r>
            <a:r>
              <a:rPr lang="en-US" sz="3200" b="1" dirty="0" smtClean="0">
                <a:solidFill>
                  <a:srgbClr val="FFFBC1"/>
                </a:solidFill>
                <a:effectLst>
                  <a:glow rad="101600">
                    <a:schemeClr val="tx1">
                      <a:alpha val="75000"/>
                    </a:schemeClr>
                  </a:glow>
                </a:effectLst>
              </a:rPr>
              <a:t>[“land”]</a:t>
            </a:r>
            <a:r>
              <a:rPr lang="en-US" sz="3200" b="1" dirty="0" smtClean="0">
                <a:solidFill>
                  <a:srgbClr val="FFFFFF"/>
                </a:solidFill>
                <a:effectLst>
                  <a:glow rad="101600">
                    <a:schemeClr val="tx1">
                      <a:alpha val="75000"/>
                    </a:schemeClr>
                  </a:glow>
                </a:effectLst>
              </a:rPr>
              <a:t>, </a:t>
            </a:r>
            <a:r>
              <a:rPr lang="en-US" sz="3200" b="1" dirty="0">
                <a:solidFill>
                  <a:srgbClr val="FFFFFF"/>
                </a:solidFill>
                <a:effectLst>
                  <a:glow rad="101600">
                    <a:schemeClr val="tx1">
                      <a:alpha val="75000"/>
                    </a:schemeClr>
                  </a:glow>
                </a:effectLst>
              </a:rPr>
              <a:t>promised by the eschatological passages in the prophets (</a:t>
            </a:r>
            <a:r>
              <a:rPr lang="en-US" sz="3200" b="1" dirty="0" err="1">
                <a:solidFill>
                  <a:srgbClr val="FFFFFF"/>
                </a:solidFill>
                <a:effectLst>
                  <a:glow rad="101600">
                    <a:schemeClr val="tx1">
                      <a:alpha val="75000"/>
                    </a:schemeClr>
                  </a:glow>
                </a:effectLst>
              </a:rPr>
              <a:t>eg</a:t>
            </a:r>
            <a:r>
              <a:rPr lang="en-US" sz="3200" b="1" dirty="0">
                <a:solidFill>
                  <a:srgbClr val="FFFFFF"/>
                </a:solidFill>
                <a:effectLst>
                  <a:glow rad="101600">
                    <a:schemeClr val="tx1">
                      <a:alpha val="75000"/>
                    </a:schemeClr>
                  </a:glow>
                </a:effectLst>
              </a:rPr>
              <a:t>, Isa 65–66).</a:t>
            </a:r>
            <a:r>
              <a:rPr lang="en-US" sz="3200" b="1" dirty="0" smtClean="0">
                <a:solidFill>
                  <a:srgbClr val="FFFFFF"/>
                </a:solidFill>
                <a:effectLst>
                  <a:glow rad="101600">
                    <a:schemeClr val="tx1">
                      <a:alpha val="75000"/>
                    </a:schemeClr>
                  </a:glow>
                </a:effectLst>
              </a:rPr>
              <a:t>”</a:t>
            </a:r>
          </a:p>
          <a:p>
            <a:r>
              <a:rPr lang="en-US" sz="2800" b="1" dirty="0" smtClean="0">
                <a:effectLst>
                  <a:glow rad="101600">
                    <a:schemeClr val="tx1">
                      <a:alpha val="75000"/>
                    </a:schemeClr>
                  </a:glow>
                </a:effectLst>
              </a:rPr>
              <a:t> </a:t>
            </a:r>
            <a:endParaRPr lang="en-US" sz="2800" b="1" dirty="0">
              <a:effectLst>
                <a:glow rad="101600">
                  <a:schemeClr val="tx1">
                    <a:alpha val="75000"/>
                  </a:schemeClr>
                </a:glow>
              </a:effectLst>
            </a:endParaRPr>
          </a:p>
          <a:p>
            <a:pPr>
              <a:lnSpc>
                <a:spcPct val="80000"/>
              </a:lnSpc>
            </a:pPr>
            <a:r>
              <a:rPr lang="en-US" sz="2400" b="1" dirty="0">
                <a:solidFill>
                  <a:srgbClr val="FFE641"/>
                </a:solidFill>
                <a:effectLst>
                  <a:glow rad="101600">
                    <a:schemeClr val="tx1">
                      <a:alpha val="75000"/>
                    </a:schemeClr>
                  </a:glow>
                </a:effectLst>
              </a:rPr>
              <a:t>Donald A. </a:t>
            </a:r>
            <a:r>
              <a:rPr lang="en-US" sz="2400" b="1" dirty="0" err="1">
                <a:solidFill>
                  <a:srgbClr val="FFE641"/>
                </a:solidFill>
                <a:effectLst>
                  <a:glow rad="101600">
                    <a:schemeClr val="tx1">
                      <a:alpha val="75000"/>
                    </a:schemeClr>
                  </a:glow>
                </a:effectLst>
              </a:rPr>
              <a:t>Hagner</a:t>
            </a:r>
            <a:r>
              <a:rPr lang="en-US" sz="2400" b="1" dirty="0">
                <a:solidFill>
                  <a:srgbClr val="FFE641"/>
                </a:solidFill>
                <a:effectLst>
                  <a:glow rad="101600">
                    <a:schemeClr val="tx1">
                      <a:alpha val="75000"/>
                    </a:schemeClr>
                  </a:glow>
                </a:effectLst>
              </a:rPr>
              <a:t>, </a:t>
            </a:r>
            <a:r>
              <a:rPr lang="en-US" sz="2400" b="1" i="1" dirty="0">
                <a:solidFill>
                  <a:srgbClr val="FFE641"/>
                </a:solidFill>
                <a:effectLst>
                  <a:glow rad="101600">
                    <a:schemeClr val="tx1">
                      <a:alpha val="75000"/>
                    </a:schemeClr>
                  </a:glow>
                </a:effectLst>
              </a:rPr>
              <a:t>Matthew 1-13</a:t>
            </a:r>
            <a:r>
              <a:rPr lang="en-US" sz="2400" b="1" dirty="0">
                <a:solidFill>
                  <a:srgbClr val="FFE641"/>
                </a:solidFill>
                <a:effectLst>
                  <a:glow rad="101600">
                    <a:schemeClr val="tx1">
                      <a:alpha val="75000"/>
                    </a:schemeClr>
                  </a:glow>
                </a:effectLst>
              </a:rPr>
              <a:t>. Word Biblical Commentary. 33A (Nashville: Thomas Nelson, 2000), p. 93.</a:t>
            </a:r>
          </a:p>
        </p:txBody>
      </p:sp>
    </p:spTree>
    <p:extLst>
      <p:ext uri="{BB962C8B-B14F-4D97-AF65-F5344CB8AC3E}">
        <p14:creationId xmlns:p14="http://schemas.microsoft.com/office/powerpoint/2010/main" val="69294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ght sunrise over wheat fiel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393700" y="517247"/>
            <a:ext cx="8255000" cy="5957015"/>
          </a:xfrm>
          <a:prstGeom prst="rect">
            <a:avLst/>
          </a:prstGeom>
        </p:spPr>
        <p:txBody>
          <a:bodyPr wrap="square">
            <a:spAutoFit/>
          </a:bodyPr>
          <a:lstStyle/>
          <a:p>
            <a:pPr>
              <a:lnSpc>
                <a:spcPct val="90000"/>
              </a:lnSpc>
            </a:pPr>
            <a:r>
              <a:rPr lang="en-US" sz="2500" b="1" dirty="0" smtClean="0">
                <a:solidFill>
                  <a:schemeClr val="bg1"/>
                </a:solidFill>
                <a:effectLst>
                  <a:glow rad="101600">
                    <a:schemeClr val="tx1">
                      <a:alpha val="75000"/>
                    </a:schemeClr>
                  </a:glow>
                </a:effectLst>
                <a:latin typeface="Arial Narrow"/>
                <a:cs typeface="Arial Narrow"/>
              </a:rPr>
              <a:t>“That  Abraham </a:t>
            </a:r>
            <a:r>
              <a:rPr lang="en-US" sz="2500" b="1" dirty="0">
                <a:solidFill>
                  <a:schemeClr val="bg1"/>
                </a:solidFill>
                <a:effectLst>
                  <a:glow rad="101600">
                    <a:schemeClr val="tx1">
                      <a:alpha val="75000"/>
                    </a:schemeClr>
                  </a:glow>
                </a:effectLst>
                <a:latin typeface="Arial Narrow"/>
                <a:cs typeface="Arial Narrow"/>
              </a:rPr>
              <a:t>should be “heir of the world” might seem an odd rendering of the promises of Gen 12:2–3 and 15:5, even in their subsequent form (17:4; 18:18; 22:17–18). But in fact this was how the promise to Abraham was regularly understood. Indeed it had become almost a commonplace of Jewish teaching that the covenant </a:t>
            </a:r>
            <a:r>
              <a:rPr lang="en-US" sz="2500" b="1" dirty="0" smtClean="0">
                <a:solidFill>
                  <a:schemeClr val="bg1"/>
                </a:solidFill>
                <a:effectLst>
                  <a:glow rad="101600">
                    <a:schemeClr val="tx1">
                      <a:alpha val="75000"/>
                    </a:schemeClr>
                  </a:glow>
                </a:effectLst>
                <a:latin typeface="Arial Narrow"/>
                <a:cs typeface="Arial Narrow"/>
              </a:rPr>
              <a:t>promised </a:t>
            </a:r>
            <a:r>
              <a:rPr lang="en-US" sz="2500" b="1" dirty="0">
                <a:solidFill>
                  <a:schemeClr val="bg1"/>
                </a:solidFill>
                <a:effectLst>
                  <a:glow rad="101600">
                    <a:schemeClr val="tx1">
                      <a:alpha val="75000"/>
                    </a:schemeClr>
                  </a:glow>
                </a:effectLst>
                <a:latin typeface="Arial Narrow"/>
                <a:cs typeface="Arial Narrow"/>
              </a:rPr>
              <a:t>that Abraham’s seed would “inherit the earth.” It is not by accident that Paul takes up this more grandiose form of the </a:t>
            </a:r>
            <a:r>
              <a:rPr lang="en-US" sz="2500" b="1" dirty="0" smtClean="0">
                <a:solidFill>
                  <a:schemeClr val="bg1"/>
                </a:solidFill>
                <a:effectLst>
                  <a:glow rad="101600">
                    <a:schemeClr val="tx1">
                      <a:alpha val="75000"/>
                    </a:schemeClr>
                  </a:glow>
                </a:effectLst>
                <a:latin typeface="Arial Narrow"/>
                <a:cs typeface="Arial Narrow"/>
              </a:rPr>
              <a:t>promise - the </a:t>
            </a:r>
            <a:r>
              <a:rPr lang="en-US" sz="2500" b="1" dirty="0">
                <a:solidFill>
                  <a:schemeClr val="bg1"/>
                </a:solidFill>
                <a:effectLst>
                  <a:glow rad="101600">
                    <a:schemeClr val="tx1">
                      <a:alpha val="75000"/>
                    </a:schemeClr>
                  </a:glow>
                </a:effectLst>
                <a:latin typeface="Arial Narrow"/>
                <a:cs typeface="Arial Narrow"/>
              </a:rPr>
              <a:t>promise to Abraham or his seed (we might say “through his seed”) that he should inherit the world. For the promise thus interpreted was fundamental to Israel’s self-consciousness as God’s covenant people: it was the reason why God had chosen them in the first place from among all the other nations of the earth, the justification for holding themselves distinct from the other nations, and the comforting hope that made their current national humiliation endurable</a:t>
            </a:r>
            <a:r>
              <a:rPr lang="en-US" sz="2500" b="1" dirty="0" smtClean="0">
                <a:solidFill>
                  <a:schemeClr val="bg1"/>
                </a:solidFill>
                <a:effectLst>
                  <a:glow rad="101600">
                    <a:schemeClr val="tx1">
                      <a:alpha val="75000"/>
                    </a:schemeClr>
                  </a:glow>
                </a:effectLst>
                <a:latin typeface="Arial Narrow"/>
                <a:cs typeface="Arial Narrow"/>
              </a:rPr>
              <a:t>.”</a:t>
            </a: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r>
              <a:rPr lang="en-US" sz="2400" b="1" dirty="0" err="1">
                <a:solidFill>
                  <a:srgbClr val="FFE641"/>
                </a:solidFill>
                <a:effectLst>
                  <a:glow rad="101600">
                    <a:schemeClr val="tx1">
                      <a:alpha val="75000"/>
                    </a:schemeClr>
                  </a:glow>
                </a:effectLst>
                <a:latin typeface="Arial Narrow"/>
                <a:cs typeface="Arial Narrow"/>
              </a:rPr>
              <a:t>Janes</a:t>
            </a:r>
            <a:r>
              <a:rPr lang="en-US" sz="2400" b="1" dirty="0">
                <a:solidFill>
                  <a:srgbClr val="FFE641"/>
                </a:solidFill>
                <a:effectLst>
                  <a:glow rad="101600">
                    <a:schemeClr val="tx1">
                      <a:alpha val="75000"/>
                    </a:schemeClr>
                  </a:glow>
                </a:effectLst>
                <a:latin typeface="Arial Narrow"/>
                <a:cs typeface="Arial Narrow"/>
              </a:rPr>
              <a:t> D.G. Dunn, </a:t>
            </a:r>
            <a:r>
              <a:rPr lang="en-US" sz="2400" b="1" i="1" dirty="0">
                <a:solidFill>
                  <a:srgbClr val="FFE641"/>
                </a:solidFill>
                <a:effectLst>
                  <a:glow rad="101600">
                    <a:schemeClr val="tx1">
                      <a:alpha val="75000"/>
                    </a:schemeClr>
                  </a:glow>
                </a:effectLst>
                <a:latin typeface="Arial Narrow"/>
                <a:cs typeface="Arial Narrow"/>
              </a:rPr>
              <a:t>Romans 1-8</a:t>
            </a:r>
            <a:r>
              <a:rPr lang="en-US" sz="2400" b="1" dirty="0">
                <a:solidFill>
                  <a:srgbClr val="FFE641"/>
                </a:solidFill>
                <a:effectLst>
                  <a:glow rad="101600">
                    <a:schemeClr val="tx1">
                      <a:alpha val="75000"/>
                    </a:schemeClr>
                  </a:glow>
                </a:effectLst>
                <a:latin typeface="Arial Narrow"/>
                <a:cs typeface="Arial Narrow"/>
              </a:rPr>
              <a:t>. Word Biblical Commentary </a:t>
            </a:r>
            <a:r>
              <a:rPr lang="en-US" sz="2400" b="1" dirty="0" smtClean="0">
                <a:solidFill>
                  <a:srgbClr val="FFE641"/>
                </a:solidFill>
                <a:effectLst>
                  <a:glow rad="101600">
                    <a:schemeClr val="tx1">
                      <a:alpha val="75000"/>
                    </a:schemeClr>
                  </a:glow>
                </a:effectLst>
                <a:latin typeface="Arial Narrow"/>
                <a:cs typeface="Arial Narrow"/>
              </a:rPr>
              <a:t>38A: 233</a:t>
            </a:r>
            <a:endParaRPr lang="en-US" sz="2400" b="1" dirty="0">
              <a:solidFill>
                <a:srgbClr val="FFE64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21804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68300" y="1127324"/>
            <a:ext cx="8470900" cy="5528694"/>
          </a:xfrm>
          <a:prstGeom prst="rect">
            <a:avLst/>
          </a:prstGeom>
        </p:spPr>
        <p:txBody>
          <a:bodyPr wrap="square">
            <a:spAutoFit/>
          </a:bodyPr>
          <a:lstStyle/>
          <a:p>
            <a:pPr>
              <a:lnSpc>
                <a:spcPct val="90000"/>
              </a:lnSpc>
            </a:pPr>
            <a:r>
              <a:rPr lang="en-US" sz="2800" b="1" dirty="0" smtClean="0">
                <a:solidFill>
                  <a:schemeClr val="bg1"/>
                </a:solidFill>
                <a:effectLst>
                  <a:glow rad="101600">
                    <a:schemeClr val="tx1">
                      <a:alpha val="75000"/>
                    </a:schemeClr>
                  </a:glow>
                </a:effectLst>
              </a:rPr>
              <a:t>“And </a:t>
            </a:r>
            <a:r>
              <a:rPr lang="en-US" sz="2800" b="1" dirty="0">
                <a:solidFill>
                  <a:schemeClr val="bg1"/>
                </a:solidFill>
                <a:effectLst>
                  <a:glow rad="101600">
                    <a:schemeClr val="tx1">
                      <a:alpha val="75000"/>
                    </a:schemeClr>
                  </a:glow>
                </a:effectLst>
              </a:rPr>
              <a:t>I say to you, that many shall come from east and west, and recline </a:t>
            </a:r>
            <a:r>
              <a:rPr lang="en-US" sz="2800" b="1" i="1" dirty="0">
                <a:solidFill>
                  <a:schemeClr val="bg1"/>
                </a:solidFill>
                <a:effectLst>
                  <a:glow rad="101600">
                    <a:schemeClr val="tx1">
                      <a:alpha val="75000"/>
                    </a:schemeClr>
                  </a:glow>
                </a:effectLst>
              </a:rPr>
              <a:t>at the table</a:t>
            </a:r>
            <a:r>
              <a:rPr lang="en-US" sz="2800" b="1" dirty="0">
                <a:solidFill>
                  <a:schemeClr val="bg1"/>
                </a:solidFill>
                <a:effectLst>
                  <a:glow rad="101600">
                    <a:schemeClr val="tx1">
                      <a:alpha val="75000"/>
                    </a:schemeClr>
                  </a:glow>
                </a:effectLst>
              </a:rPr>
              <a:t> with Abraham, and Isaac, and Jacob, in the kingdom of </a:t>
            </a:r>
            <a:r>
              <a:rPr lang="en-US" sz="2800" b="1" dirty="0" smtClean="0">
                <a:solidFill>
                  <a:schemeClr val="bg1"/>
                </a:solidFill>
                <a:effectLst>
                  <a:glow rad="101600">
                    <a:schemeClr val="tx1">
                      <a:alpha val="75000"/>
                    </a:schemeClr>
                  </a:glow>
                </a:effectLst>
              </a:rPr>
              <a:t>heaven.”</a:t>
            </a:r>
          </a:p>
          <a:p>
            <a:pPr>
              <a:lnSpc>
                <a:spcPct val="90000"/>
              </a:lnSpc>
            </a:pPr>
            <a:endParaRPr lang="en-US" sz="2800" b="1" dirty="0">
              <a:solidFill>
                <a:schemeClr val="bg1"/>
              </a:solidFill>
              <a:effectLst>
                <a:glow rad="101600">
                  <a:schemeClr val="tx1">
                    <a:alpha val="75000"/>
                  </a:schemeClr>
                </a:glow>
              </a:effectLst>
            </a:endParaRPr>
          </a:p>
          <a:p>
            <a:pPr>
              <a:lnSpc>
                <a:spcPct val="90000"/>
              </a:lnSpc>
            </a:pPr>
            <a:r>
              <a:rPr lang="el-GR" sz="2800" b="1" dirty="0">
                <a:solidFill>
                  <a:srgbClr val="FFF59D"/>
                </a:solidFill>
                <a:effectLst>
                  <a:glow rad="101600">
                    <a:schemeClr val="tx1"/>
                  </a:glow>
                </a:effectLst>
              </a:rPr>
              <a:t>λέγω δὲ ὑμῖν ὅτι πολλοὶ ἀπὸ ἀνατολῶν καὶ δυσμῶν ἥξουσιν καὶ ἀνακλιθήσονται μετὰ Ἀβραὰμ καὶ Ἰσαὰκ καὶ Ἰακὼβ ἐν τῇ βασιλείᾳ τῶν οὐρανῶν, </a:t>
            </a:r>
            <a:endParaRPr lang="en-US" sz="2800" b="1" dirty="0" smtClean="0">
              <a:solidFill>
                <a:srgbClr val="FFF59D"/>
              </a:solidFill>
              <a:effectLst>
                <a:glow rad="101600">
                  <a:schemeClr val="tx1"/>
                </a:glow>
              </a:effectLst>
            </a:endParaRPr>
          </a:p>
          <a:p>
            <a:pPr>
              <a:lnSpc>
                <a:spcPct val="90000"/>
              </a:lnSpc>
            </a:pPr>
            <a:endParaRPr lang="en-US" sz="2800" b="1" dirty="0">
              <a:solidFill>
                <a:schemeClr val="bg1"/>
              </a:solidFill>
              <a:effectLst>
                <a:glow rad="101600">
                  <a:schemeClr val="tx1">
                    <a:alpha val="75000"/>
                  </a:schemeClr>
                </a:glow>
              </a:effectLst>
            </a:endParaRPr>
          </a:p>
          <a:p>
            <a:pPr>
              <a:lnSpc>
                <a:spcPct val="90000"/>
              </a:lnSpc>
            </a:pPr>
            <a:r>
              <a:rPr lang="en-US" sz="2800" b="1" dirty="0" smtClean="0">
                <a:solidFill>
                  <a:schemeClr val="bg1"/>
                </a:solidFill>
                <a:effectLst>
                  <a:glow rad="101600">
                    <a:schemeClr val="tx1">
                      <a:alpha val="75000"/>
                    </a:schemeClr>
                  </a:glow>
                </a:effectLst>
              </a:rPr>
              <a:t> </a:t>
            </a:r>
            <a:r>
              <a:rPr lang="en-US" sz="2800" b="1" dirty="0">
                <a:solidFill>
                  <a:schemeClr val="bg1"/>
                </a:solidFill>
                <a:effectLst>
                  <a:glow rad="101600">
                    <a:schemeClr val="tx1">
                      <a:alpha val="75000"/>
                    </a:schemeClr>
                  </a:glow>
                </a:effectLst>
              </a:rPr>
              <a:t>“And they will come from east and west, and from north and south, and will recline </a:t>
            </a:r>
            <a:r>
              <a:rPr lang="en-US" sz="2800" b="1" i="1" dirty="0">
                <a:solidFill>
                  <a:schemeClr val="bg1"/>
                </a:solidFill>
                <a:effectLst>
                  <a:glow rad="101600">
                    <a:schemeClr val="tx1">
                      <a:alpha val="75000"/>
                    </a:schemeClr>
                  </a:glow>
                </a:effectLst>
              </a:rPr>
              <a:t>at the table</a:t>
            </a:r>
            <a:r>
              <a:rPr lang="en-US" sz="2800" b="1" dirty="0">
                <a:solidFill>
                  <a:schemeClr val="bg1"/>
                </a:solidFill>
                <a:effectLst>
                  <a:glow rad="101600">
                    <a:schemeClr val="tx1">
                      <a:alpha val="75000"/>
                    </a:schemeClr>
                  </a:glow>
                </a:effectLst>
              </a:rPr>
              <a:t> in the kingdom of God.</a:t>
            </a:r>
            <a:r>
              <a:rPr lang="en-US" sz="2800" b="1" dirty="0" smtClean="0">
                <a:solidFill>
                  <a:schemeClr val="bg1"/>
                </a:solidFill>
                <a:effectLst>
                  <a:glow rad="101600">
                    <a:schemeClr val="tx1">
                      <a:alpha val="75000"/>
                    </a:schemeClr>
                  </a:glow>
                </a:effectLst>
              </a:rPr>
              <a:t>”</a:t>
            </a:r>
          </a:p>
          <a:p>
            <a:pPr>
              <a:lnSpc>
                <a:spcPct val="90000"/>
              </a:lnSpc>
            </a:pPr>
            <a:endParaRPr lang="en-US" sz="2800" b="1" dirty="0">
              <a:solidFill>
                <a:srgbClr val="FFF59D"/>
              </a:solidFill>
              <a:effectLst>
                <a:glow rad="101600">
                  <a:schemeClr val="tx1">
                    <a:alpha val="75000"/>
                  </a:schemeClr>
                </a:glow>
              </a:effectLst>
            </a:endParaRPr>
          </a:p>
          <a:p>
            <a:pPr>
              <a:lnSpc>
                <a:spcPct val="90000"/>
              </a:lnSpc>
            </a:pPr>
            <a:r>
              <a:rPr lang="el-GR" sz="2800" b="1" dirty="0">
                <a:solidFill>
                  <a:srgbClr val="FFF59D"/>
                </a:solidFill>
                <a:effectLst>
                  <a:glow rad="101600">
                    <a:schemeClr val="tx1"/>
                  </a:glow>
                </a:effectLst>
              </a:rPr>
              <a:t>καὶ ἥξουσιν ἀπὸ ἀνατολῶν καὶ δυσμῶν καὶ ἀπὸ βορρᾶ καὶ νότου καὶ ἀνακλιθήσονται ἐν τῇ βασιλείᾳ τοῦ θεοῦ. </a:t>
            </a:r>
            <a:endParaRPr lang="en-US" sz="2800" b="1" dirty="0">
              <a:solidFill>
                <a:srgbClr val="FFF59D"/>
              </a:solidFill>
              <a:effectLst>
                <a:glow rad="101600">
                  <a:schemeClr val="tx1"/>
                </a:glow>
              </a:effectLst>
            </a:endParaRPr>
          </a:p>
        </p:txBody>
      </p:sp>
      <p:sp>
        <p:nvSpPr>
          <p:cNvPr id="4" name="Rectangle 3"/>
          <p:cNvSpPr/>
          <p:nvPr/>
        </p:nvSpPr>
        <p:spPr>
          <a:xfrm>
            <a:off x="1979508" y="0"/>
            <a:ext cx="4618973" cy="1446550"/>
          </a:xfrm>
          <a:prstGeom prst="rect">
            <a:avLst/>
          </a:prstGeom>
        </p:spPr>
        <p:txBody>
          <a:bodyPr wrap="none">
            <a:spAutoFit/>
          </a:bodyPr>
          <a:lstStyle/>
          <a:p>
            <a:pPr algn="ctr"/>
            <a:r>
              <a:rPr lang="en-US" sz="3200" b="1" dirty="0" smtClean="0">
                <a:solidFill>
                  <a:srgbClr val="FFF59D"/>
                </a:solidFill>
                <a:effectLst>
                  <a:glow rad="101600">
                    <a:schemeClr val="tx1">
                      <a:alpha val="75000"/>
                    </a:schemeClr>
                  </a:glow>
                </a:effectLst>
              </a:rPr>
              <a:t>Matthew </a:t>
            </a:r>
            <a:r>
              <a:rPr lang="en-US" sz="3200" b="1" dirty="0">
                <a:solidFill>
                  <a:srgbClr val="FFF59D"/>
                </a:solidFill>
                <a:effectLst>
                  <a:glow rad="101600">
                    <a:schemeClr val="tx1">
                      <a:alpha val="75000"/>
                    </a:schemeClr>
                  </a:glow>
                </a:effectLst>
              </a:rPr>
              <a:t>8:11; Luke 13:</a:t>
            </a:r>
            <a:r>
              <a:rPr lang="en-US" sz="3200" b="1" dirty="0" smtClean="0">
                <a:solidFill>
                  <a:srgbClr val="FFF59D"/>
                </a:solidFill>
                <a:effectLst>
                  <a:glow rad="101600">
                    <a:schemeClr val="tx1">
                      <a:alpha val="75000"/>
                    </a:schemeClr>
                  </a:glow>
                </a:effectLst>
              </a:rPr>
              <a:t>29</a:t>
            </a:r>
          </a:p>
          <a:p>
            <a:pPr algn="ctr"/>
            <a:r>
              <a:rPr lang="en-US" sz="2800" b="1" dirty="0">
                <a:solidFill>
                  <a:srgbClr val="FFF196"/>
                </a:solidFill>
                <a:effectLst>
                  <a:glow rad="101600">
                    <a:schemeClr val="tx1">
                      <a:alpha val="75000"/>
                    </a:schemeClr>
                  </a:glow>
                </a:effectLst>
              </a:rPr>
              <a:t>Matthew 26:29/Mark 14:25</a:t>
            </a:r>
            <a:endParaRPr lang="en-US" sz="2800" dirty="0">
              <a:solidFill>
                <a:srgbClr val="FFF196"/>
              </a:solidFill>
              <a:effectLst>
                <a:glow rad="101600">
                  <a:schemeClr val="tx1">
                    <a:alpha val="75000"/>
                  </a:schemeClr>
                </a:glow>
              </a:effectLst>
            </a:endParaRPr>
          </a:p>
          <a:p>
            <a:endParaRPr lang="en-US" sz="2800" b="1" dirty="0">
              <a:solidFill>
                <a:srgbClr val="FFF59D"/>
              </a:solidFill>
              <a:effectLst>
                <a:glow rad="101600">
                  <a:schemeClr val="tx1">
                    <a:alpha val="75000"/>
                  </a:schemeClr>
                </a:glow>
              </a:effectLst>
            </a:endParaRPr>
          </a:p>
        </p:txBody>
      </p:sp>
    </p:spTree>
    <p:extLst>
      <p:ext uri="{BB962C8B-B14F-4D97-AF65-F5344CB8AC3E}">
        <p14:creationId xmlns:p14="http://schemas.microsoft.com/office/powerpoint/2010/main" val="119705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03-02 at 3.47.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42191"/>
          </a:xfrm>
          <a:prstGeom prst="rect">
            <a:avLst/>
          </a:prstGeom>
        </p:spPr>
      </p:pic>
      <p:sp>
        <p:nvSpPr>
          <p:cNvPr id="4" name="Rectangle 3"/>
          <p:cNvSpPr/>
          <p:nvPr/>
        </p:nvSpPr>
        <p:spPr>
          <a:xfrm>
            <a:off x="977900" y="259834"/>
            <a:ext cx="7226300" cy="646331"/>
          </a:xfrm>
          <a:prstGeom prst="rect">
            <a:avLst/>
          </a:prstGeom>
        </p:spPr>
        <p:txBody>
          <a:bodyPr wrap="square">
            <a:spAutoFit/>
          </a:bodyPr>
          <a:lstStyle/>
          <a:p>
            <a:pPr algn="ctr"/>
            <a:r>
              <a:rPr lang="en-US" sz="3600" b="1" dirty="0" smtClean="0">
                <a:solidFill>
                  <a:srgbClr val="FFF196"/>
                </a:solidFill>
                <a:effectLst>
                  <a:glow rad="101600">
                    <a:schemeClr val="tx1">
                      <a:alpha val="75000"/>
                    </a:schemeClr>
                  </a:glow>
                </a:effectLst>
              </a:rPr>
              <a:t>Matthew 26:29/Mark 14:25</a:t>
            </a:r>
            <a:endParaRPr lang="en-US" sz="3600" dirty="0">
              <a:solidFill>
                <a:srgbClr val="FFF196"/>
              </a:solidFill>
              <a:effectLst>
                <a:glow rad="101600">
                  <a:schemeClr val="tx1">
                    <a:alpha val="75000"/>
                  </a:schemeClr>
                </a:glow>
              </a:effectLst>
            </a:endParaRPr>
          </a:p>
        </p:txBody>
      </p:sp>
      <p:sp>
        <p:nvSpPr>
          <p:cNvPr id="5" name="Rectangle 4"/>
          <p:cNvSpPr/>
          <p:nvPr/>
        </p:nvSpPr>
        <p:spPr>
          <a:xfrm>
            <a:off x="685800" y="1676738"/>
            <a:ext cx="7772400" cy="4031873"/>
          </a:xfrm>
          <a:prstGeom prst="rect">
            <a:avLst/>
          </a:prstGeom>
        </p:spPr>
        <p:txBody>
          <a:bodyPr wrap="square">
            <a:spAutoFit/>
          </a:bodyPr>
          <a:lstStyle/>
          <a:p>
            <a:r>
              <a:rPr lang="en-US" sz="3200" b="1" dirty="0" smtClean="0">
                <a:solidFill>
                  <a:schemeClr val="bg1"/>
                </a:solidFill>
                <a:effectLst>
                  <a:glow rad="101600">
                    <a:schemeClr val="tx1">
                      <a:alpha val="75000"/>
                    </a:schemeClr>
                  </a:glow>
                </a:effectLst>
                <a:latin typeface="Arial Narrow"/>
                <a:cs typeface="Arial Narrow"/>
              </a:rPr>
              <a:t>“But </a:t>
            </a:r>
            <a:r>
              <a:rPr lang="en-US" sz="3200" b="1" dirty="0">
                <a:solidFill>
                  <a:schemeClr val="bg1"/>
                </a:solidFill>
                <a:effectLst>
                  <a:glow rad="101600">
                    <a:schemeClr val="tx1">
                      <a:alpha val="75000"/>
                    </a:schemeClr>
                  </a:glow>
                </a:effectLst>
                <a:latin typeface="Arial Narrow"/>
                <a:cs typeface="Arial Narrow"/>
              </a:rPr>
              <a:t>I say to you, I will not drink of this fruit of the vine from now on until </a:t>
            </a:r>
            <a:r>
              <a:rPr lang="en-US" sz="3200" b="1" dirty="0">
                <a:solidFill>
                  <a:srgbClr val="FFFBC1"/>
                </a:solidFill>
                <a:effectLst>
                  <a:glow rad="101600">
                    <a:schemeClr val="tx1">
                      <a:alpha val="75000"/>
                    </a:schemeClr>
                  </a:glow>
                </a:effectLst>
                <a:latin typeface="Arial Narrow"/>
                <a:cs typeface="Arial Narrow"/>
              </a:rPr>
              <a:t>that day </a:t>
            </a:r>
            <a:r>
              <a:rPr lang="en-US" sz="3200" b="1" dirty="0">
                <a:solidFill>
                  <a:schemeClr val="bg1"/>
                </a:solidFill>
                <a:effectLst>
                  <a:glow rad="101600">
                    <a:schemeClr val="tx1">
                      <a:alpha val="75000"/>
                    </a:schemeClr>
                  </a:glow>
                </a:effectLst>
                <a:latin typeface="Arial Narrow"/>
                <a:cs typeface="Arial Narrow"/>
              </a:rPr>
              <a:t>when I drink it </a:t>
            </a:r>
            <a:r>
              <a:rPr lang="en-US" sz="3200" b="1" dirty="0">
                <a:solidFill>
                  <a:srgbClr val="FFFBC1"/>
                </a:solidFill>
                <a:effectLst>
                  <a:glow rad="101600">
                    <a:schemeClr val="tx1">
                      <a:alpha val="75000"/>
                    </a:schemeClr>
                  </a:glow>
                </a:effectLst>
                <a:latin typeface="Arial Narrow"/>
                <a:cs typeface="Arial Narrow"/>
              </a:rPr>
              <a:t>new</a:t>
            </a:r>
            <a:r>
              <a:rPr lang="en-US" sz="3200" b="1" dirty="0">
                <a:solidFill>
                  <a:schemeClr val="bg1"/>
                </a:solidFill>
                <a:effectLst>
                  <a:glow rad="101600">
                    <a:schemeClr val="tx1">
                      <a:alpha val="75000"/>
                    </a:schemeClr>
                  </a:glow>
                </a:effectLst>
                <a:latin typeface="Arial Narrow"/>
                <a:cs typeface="Arial Narrow"/>
              </a:rPr>
              <a:t> with you in </a:t>
            </a:r>
            <a:r>
              <a:rPr lang="en-US" sz="3200" b="1" dirty="0">
                <a:solidFill>
                  <a:srgbClr val="FFFBC1"/>
                </a:solidFill>
                <a:effectLst>
                  <a:glow rad="101600">
                    <a:schemeClr val="tx1">
                      <a:alpha val="75000"/>
                    </a:schemeClr>
                  </a:glow>
                </a:effectLst>
                <a:latin typeface="Arial Narrow"/>
                <a:cs typeface="Arial Narrow"/>
              </a:rPr>
              <a:t>My Father’s kingdom</a:t>
            </a:r>
            <a:r>
              <a:rPr lang="en-US" sz="3200" b="1" dirty="0">
                <a:solidFill>
                  <a:schemeClr val="bg1"/>
                </a:solidFill>
                <a:effectLst>
                  <a:glow rad="101600">
                    <a:schemeClr val="tx1">
                      <a:alpha val="75000"/>
                    </a:schemeClr>
                  </a:glow>
                </a:effectLst>
                <a:latin typeface="Arial Narrow"/>
                <a:cs typeface="Arial Narrow"/>
              </a:rPr>
              <a:t>.</a:t>
            </a:r>
            <a:r>
              <a:rPr lang="en-US" sz="3200" b="1" dirty="0" smtClean="0">
                <a:solidFill>
                  <a:schemeClr val="bg1"/>
                </a:solidFill>
                <a:effectLst>
                  <a:glow rad="101600">
                    <a:schemeClr val="tx1">
                      <a:alpha val="75000"/>
                    </a:schemeClr>
                  </a:glow>
                </a:effectLst>
                <a:latin typeface="Arial Narrow"/>
                <a:cs typeface="Arial Narrow"/>
              </a:rPr>
              <a:t>”</a:t>
            </a:r>
          </a:p>
          <a:p>
            <a:endParaRPr lang="en-US" sz="3200" b="1" dirty="0" smtClean="0">
              <a:solidFill>
                <a:schemeClr val="bg1"/>
              </a:solidFill>
              <a:effectLst>
                <a:glow rad="101600">
                  <a:schemeClr val="tx1">
                    <a:alpha val="75000"/>
                  </a:schemeClr>
                </a:glow>
              </a:effectLst>
              <a:latin typeface="Arial Narrow"/>
              <a:cs typeface="Arial Narrow"/>
            </a:endParaRPr>
          </a:p>
          <a:p>
            <a:endParaRPr lang="en-US" sz="3200" b="1" dirty="0">
              <a:solidFill>
                <a:schemeClr val="bg1"/>
              </a:solidFill>
              <a:effectLst>
                <a:glow rad="101600">
                  <a:schemeClr val="tx1">
                    <a:alpha val="75000"/>
                  </a:schemeClr>
                </a:glow>
              </a:effectLst>
              <a:latin typeface="Arial Narrow"/>
              <a:cs typeface="Arial Narrow"/>
            </a:endParaRPr>
          </a:p>
          <a:p>
            <a:r>
              <a:rPr lang="en-US" sz="3200" b="1" dirty="0" smtClean="0">
                <a:solidFill>
                  <a:schemeClr val="bg1"/>
                </a:solidFill>
                <a:effectLst>
                  <a:glow rad="101600">
                    <a:schemeClr val="tx1">
                      <a:alpha val="75000"/>
                    </a:schemeClr>
                  </a:glow>
                </a:effectLst>
                <a:latin typeface="Arial Narrow"/>
                <a:cs typeface="Arial Narrow"/>
              </a:rPr>
              <a:t>“</a:t>
            </a:r>
            <a:r>
              <a:rPr lang="en-US" sz="3200" b="1" dirty="0">
                <a:solidFill>
                  <a:schemeClr val="bg1"/>
                </a:solidFill>
                <a:effectLst>
                  <a:glow rad="101600">
                    <a:schemeClr val="tx1">
                      <a:alpha val="75000"/>
                    </a:schemeClr>
                  </a:glow>
                </a:effectLst>
                <a:latin typeface="Arial Narrow"/>
                <a:cs typeface="Arial Narrow"/>
              </a:rPr>
              <a:t>Truly I say to you, I shall never again drink of the fruit of the vine until </a:t>
            </a:r>
            <a:r>
              <a:rPr lang="en-US" sz="3200" b="1" dirty="0">
                <a:solidFill>
                  <a:srgbClr val="FFFBC1"/>
                </a:solidFill>
                <a:effectLst>
                  <a:glow rad="101600">
                    <a:schemeClr val="tx1">
                      <a:alpha val="75000"/>
                    </a:schemeClr>
                  </a:glow>
                </a:effectLst>
                <a:latin typeface="Arial Narrow"/>
                <a:cs typeface="Arial Narrow"/>
              </a:rPr>
              <a:t>that day </a:t>
            </a:r>
            <a:r>
              <a:rPr lang="en-US" sz="3200" b="1" dirty="0">
                <a:solidFill>
                  <a:schemeClr val="bg1"/>
                </a:solidFill>
                <a:effectLst>
                  <a:glow rad="101600">
                    <a:schemeClr val="tx1">
                      <a:alpha val="75000"/>
                    </a:schemeClr>
                  </a:glow>
                </a:effectLst>
                <a:latin typeface="Arial Narrow"/>
                <a:cs typeface="Arial Narrow"/>
              </a:rPr>
              <a:t>when I drink it </a:t>
            </a:r>
            <a:r>
              <a:rPr lang="en-US" sz="3200" b="1" dirty="0">
                <a:solidFill>
                  <a:srgbClr val="FFFBC1"/>
                </a:solidFill>
                <a:effectLst>
                  <a:glow rad="101600">
                    <a:schemeClr val="tx1">
                      <a:alpha val="75000"/>
                    </a:schemeClr>
                  </a:glow>
                </a:effectLst>
                <a:latin typeface="Arial Narrow"/>
                <a:cs typeface="Arial Narrow"/>
              </a:rPr>
              <a:t>new</a:t>
            </a:r>
            <a:r>
              <a:rPr lang="en-US" sz="3200" b="1" dirty="0">
                <a:solidFill>
                  <a:schemeClr val="bg1"/>
                </a:solidFill>
                <a:effectLst>
                  <a:glow rad="101600">
                    <a:schemeClr val="tx1">
                      <a:alpha val="75000"/>
                    </a:schemeClr>
                  </a:glow>
                </a:effectLst>
                <a:latin typeface="Arial Narrow"/>
                <a:cs typeface="Arial Narrow"/>
              </a:rPr>
              <a:t> in </a:t>
            </a:r>
            <a:r>
              <a:rPr lang="en-US" sz="3200" b="1" dirty="0">
                <a:solidFill>
                  <a:srgbClr val="FFFBC1"/>
                </a:solidFill>
                <a:effectLst>
                  <a:glow rad="101600">
                    <a:schemeClr val="tx1">
                      <a:alpha val="75000"/>
                    </a:schemeClr>
                  </a:glow>
                </a:effectLst>
                <a:latin typeface="Arial Narrow"/>
                <a:cs typeface="Arial Narrow"/>
              </a:rPr>
              <a:t>the kingdom of God</a:t>
            </a:r>
            <a:r>
              <a:rPr lang="en-US" sz="3200" b="1" dirty="0">
                <a:solidFill>
                  <a:schemeClr val="bg1"/>
                </a:solidFill>
                <a:effectLst>
                  <a:glow rad="101600">
                    <a:schemeClr val="tx1">
                      <a:alpha val="75000"/>
                    </a:schemeClr>
                  </a:glow>
                </a:effectLst>
                <a:latin typeface="Arial Narrow"/>
                <a:cs typeface="Arial Narrow"/>
              </a:rPr>
              <a:t>.</a:t>
            </a:r>
            <a:r>
              <a:rPr lang="en-US" sz="3200" b="1" dirty="0" smtClean="0">
                <a:solidFill>
                  <a:schemeClr val="bg1"/>
                </a:solidFill>
                <a:effectLst>
                  <a:glow rad="101600">
                    <a:schemeClr val="tx1">
                      <a:alpha val="75000"/>
                    </a:schemeClr>
                  </a:glow>
                </a:effectLst>
                <a:latin typeface="Arial Narrow"/>
                <a:cs typeface="Arial Narrow"/>
              </a:rPr>
              <a:t>”</a:t>
            </a:r>
            <a:endParaRPr lang="en-US" sz="3200" b="1" dirty="0">
              <a:solidFill>
                <a:schemeClr val="bg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111006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6700" y="749985"/>
            <a:ext cx="8636000" cy="6102184"/>
          </a:xfrm>
          <a:prstGeom prst="rect">
            <a:avLst/>
          </a:prstGeom>
        </p:spPr>
        <p:txBody>
          <a:bodyPr wrap="square">
            <a:spAutoFit/>
          </a:bodyPr>
          <a:lstStyle/>
          <a:p>
            <a:pPr>
              <a:lnSpc>
                <a:spcPct val="90000"/>
              </a:lnSpc>
            </a:pPr>
            <a:r>
              <a:rPr lang="en-US" sz="2800" b="1" dirty="0">
                <a:solidFill>
                  <a:schemeClr val="bg1"/>
                </a:solidFill>
                <a:effectLst>
                  <a:glow rad="101600">
                    <a:schemeClr val="tx1">
                      <a:alpha val="75000"/>
                    </a:schemeClr>
                  </a:glow>
                </a:effectLst>
                <a:latin typeface="Arial Narrow"/>
                <a:cs typeface="Arial Narrow"/>
              </a:rPr>
              <a:t>“And Jesus said to them, “Truly I say to you, that you who have followed Me, in </a:t>
            </a:r>
            <a:r>
              <a:rPr lang="en-US" sz="2800" b="1" dirty="0">
                <a:solidFill>
                  <a:srgbClr val="FFF59D"/>
                </a:solidFill>
                <a:effectLst>
                  <a:glow rad="101600">
                    <a:schemeClr val="tx1">
                      <a:alpha val="75000"/>
                    </a:schemeClr>
                  </a:glow>
                </a:effectLst>
                <a:latin typeface="Arial Narrow"/>
                <a:cs typeface="Arial Narrow"/>
              </a:rPr>
              <a:t>the regeneration </a:t>
            </a:r>
            <a:r>
              <a:rPr lang="en-US" sz="2800" b="1" dirty="0">
                <a:solidFill>
                  <a:schemeClr val="bg1"/>
                </a:solidFill>
                <a:effectLst>
                  <a:glow rad="101600">
                    <a:schemeClr val="tx1">
                      <a:alpha val="75000"/>
                    </a:schemeClr>
                  </a:glow>
                </a:effectLst>
                <a:latin typeface="Arial Narrow"/>
                <a:cs typeface="Arial Narrow"/>
              </a:rPr>
              <a:t>when the Son of Man will sit on His glorious throne, you also shall sit upon twelve thrones, judging the twelve tribes of Israel</a:t>
            </a:r>
            <a:r>
              <a:rPr lang="en-US" sz="2800" b="1" dirty="0" smtClean="0">
                <a:solidFill>
                  <a:schemeClr val="bg1"/>
                </a:solidFill>
                <a:effectLst>
                  <a:glow rad="101600">
                    <a:schemeClr val="tx1">
                      <a:alpha val="75000"/>
                    </a:schemeClr>
                  </a:glow>
                </a:effectLst>
                <a:latin typeface="Arial Narrow"/>
                <a:cs typeface="Arial Narrow"/>
              </a:rPr>
              <a:t>.”</a:t>
            </a:r>
          </a:p>
          <a:p>
            <a:pPr>
              <a:lnSpc>
                <a:spcPct val="80000"/>
              </a:lnSpc>
            </a:pPr>
            <a:endParaRPr lang="en-US" sz="1100" b="1" dirty="0" smtClean="0">
              <a:solidFill>
                <a:schemeClr val="bg1"/>
              </a:solidFill>
              <a:effectLst>
                <a:glow rad="101600">
                  <a:schemeClr val="tx1">
                    <a:alpha val="75000"/>
                  </a:schemeClr>
                </a:glow>
              </a:effectLst>
              <a:latin typeface="Arial Narrow"/>
              <a:cs typeface="Arial Narrow"/>
            </a:endParaRPr>
          </a:p>
          <a:p>
            <a:pPr>
              <a:lnSpc>
                <a:spcPct val="80000"/>
              </a:lnSpc>
            </a:pP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l-GR" sz="2800" b="1" dirty="0" smtClean="0">
                <a:solidFill>
                  <a:srgbClr val="FFF59D"/>
                </a:solidFill>
                <a:effectLst>
                  <a:glow rad="101600">
                    <a:schemeClr val="tx1"/>
                  </a:glow>
                </a:effectLst>
              </a:rPr>
              <a:t>ὁ </a:t>
            </a:r>
            <a:r>
              <a:rPr lang="el-GR" sz="2800" b="1" dirty="0">
                <a:solidFill>
                  <a:srgbClr val="FFF59D"/>
                </a:solidFill>
                <a:effectLst>
                  <a:glow rad="101600">
                    <a:schemeClr val="tx1"/>
                  </a:glow>
                </a:effectLst>
              </a:rPr>
              <a:t>δὲ Ἰησοῦς εἶπεν αὐτοῖς· ἀμὴν λέγω ὑμῖν ὅτι ὑμεῖς οἱ ἀκολουθήσαντές μοι ἐν </a:t>
            </a:r>
            <a:r>
              <a:rPr lang="el-GR" sz="2800" b="1" dirty="0">
                <a:solidFill>
                  <a:schemeClr val="bg1"/>
                </a:solidFill>
                <a:effectLst>
                  <a:glow rad="101600">
                    <a:schemeClr val="tx1"/>
                  </a:glow>
                </a:effectLst>
              </a:rPr>
              <a:t>τῇ παλιγγενεσίᾳ</a:t>
            </a:r>
            <a:r>
              <a:rPr lang="el-GR" sz="2800" b="1" dirty="0">
                <a:solidFill>
                  <a:srgbClr val="FFF59D"/>
                </a:solidFill>
                <a:effectLst>
                  <a:glow rad="101600">
                    <a:schemeClr val="tx1"/>
                  </a:glow>
                </a:effectLst>
              </a:rPr>
              <a:t>, ὅταν καθίσῃ ὁ υἱὸς τοῦ ἀνθρώπου ἐπὶ θρόνου δόξης αὐτοῦ, καθήσεσθε καὶ ὑμεῖς ἐπὶ δώδεκα θρόνους κρίνοντες τὰς δώδεκα φυλὰς τοῦ Ἰσραήλ. </a:t>
            </a:r>
            <a:endParaRPr lang="en-US" sz="2800" b="1" dirty="0" smtClean="0">
              <a:solidFill>
                <a:srgbClr val="FFF59D"/>
              </a:solidFill>
              <a:effectLst>
                <a:glow rad="101600">
                  <a:schemeClr val="tx1"/>
                </a:glow>
              </a:effectLst>
              <a:latin typeface="Arial Narrow"/>
              <a:cs typeface="Arial Narrow"/>
            </a:endParaRPr>
          </a:p>
          <a:p>
            <a:pPr>
              <a:lnSpc>
                <a:spcPct val="90000"/>
              </a:lnSpc>
            </a:pPr>
            <a:endParaRPr lang="en-US" sz="1600" b="1" dirty="0">
              <a:solidFill>
                <a:schemeClr val="bg1"/>
              </a:solidFill>
              <a:effectLst>
                <a:glow rad="101600">
                  <a:schemeClr val="tx1">
                    <a:alpha val="75000"/>
                  </a:schemeClr>
                </a:glow>
              </a:effectLst>
              <a:latin typeface="Arial Narrow"/>
              <a:cs typeface="Arial Narrow"/>
            </a:endParaRPr>
          </a:p>
          <a:p>
            <a:pPr>
              <a:lnSpc>
                <a:spcPct val="90000"/>
              </a:lnSpc>
            </a:pPr>
            <a:r>
              <a:rPr lang="en-US" sz="2800" b="1" dirty="0" smtClean="0">
                <a:solidFill>
                  <a:schemeClr val="bg1"/>
                </a:solidFill>
                <a:effectLst>
                  <a:glow rad="101600">
                    <a:schemeClr val="tx1">
                      <a:alpha val="75000"/>
                    </a:schemeClr>
                  </a:glow>
                </a:effectLst>
                <a:latin typeface="Arial Narrow"/>
                <a:cs typeface="Arial Narrow"/>
              </a:rPr>
              <a:t>“that </a:t>
            </a:r>
            <a:r>
              <a:rPr lang="en-US" sz="2800" b="1" dirty="0">
                <a:solidFill>
                  <a:schemeClr val="bg1"/>
                </a:solidFill>
                <a:effectLst>
                  <a:glow rad="101600">
                    <a:schemeClr val="tx1">
                      <a:alpha val="75000"/>
                    </a:schemeClr>
                  </a:glow>
                </a:effectLst>
                <a:latin typeface="Arial Narrow"/>
                <a:cs typeface="Arial Narrow"/>
              </a:rPr>
              <a:t>you may eat and drink at My table in My kingdom, and you will sit on thrones </a:t>
            </a:r>
            <a:r>
              <a:rPr lang="en-US" sz="2800" b="1" dirty="0">
                <a:solidFill>
                  <a:srgbClr val="FFF59D"/>
                </a:solidFill>
                <a:effectLst>
                  <a:glow rad="101600">
                    <a:schemeClr val="tx1">
                      <a:alpha val="75000"/>
                    </a:schemeClr>
                  </a:glow>
                </a:effectLst>
                <a:latin typeface="Arial Narrow"/>
                <a:cs typeface="Arial Narrow"/>
              </a:rPr>
              <a:t>judging</a:t>
            </a:r>
            <a:r>
              <a:rPr lang="en-US" sz="2800" b="1" dirty="0">
                <a:solidFill>
                  <a:schemeClr val="bg1"/>
                </a:solidFill>
                <a:effectLst>
                  <a:glow rad="101600">
                    <a:schemeClr val="tx1">
                      <a:alpha val="75000"/>
                    </a:schemeClr>
                  </a:glow>
                </a:effectLst>
                <a:latin typeface="Arial Narrow"/>
                <a:cs typeface="Arial Narrow"/>
              </a:rPr>
              <a:t> the twelve tribes of Israel.</a:t>
            </a:r>
            <a:r>
              <a:rPr lang="en-US" sz="2800" b="1" dirty="0" smtClean="0">
                <a:solidFill>
                  <a:schemeClr val="bg1"/>
                </a:solidFill>
                <a:effectLst>
                  <a:glow rad="101600">
                    <a:schemeClr val="tx1">
                      <a:alpha val="75000"/>
                    </a:schemeClr>
                  </a:glow>
                </a:effectLst>
                <a:latin typeface="Arial Narrow"/>
                <a:cs typeface="Arial Narrow"/>
              </a:rPr>
              <a:t>”</a:t>
            </a:r>
          </a:p>
          <a:p>
            <a:pPr>
              <a:lnSpc>
                <a:spcPct val="80000"/>
              </a:lnSpc>
            </a:pPr>
            <a:endParaRPr lang="en-US" sz="1600" b="1" dirty="0">
              <a:solidFill>
                <a:srgbClr val="FFF59D"/>
              </a:solidFill>
              <a:effectLst>
                <a:glow rad="101600">
                  <a:schemeClr val="tx1">
                    <a:alpha val="75000"/>
                  </a:schemeClr>
                </a:glow>
              </a:effectLst>
              <a:latin typeface="Arial Narrow"/>
              <a:cs typeface="Arial Narrow"/>
            </a:endParaRPr>
          </a:p>
          <a:p>
            <a:pPr>
              <a:lnSpc>
                <a:spcPct val="80000"/>
              </a:lnSpc>
            </a:pPr>
            <a:r>
              <a:rPr lang="el-GR" sz="2800" b="1" dirty="0">
                <a:solidFill>
                  <a:srgbClr val="FFF59D"/>
                </a:solidFill>
                <a:effectLst>
                  <a:glow rad="101600">
                    <a:schemeClr val="tx1"/>
                  </a:glow>
                </a:effectLst>
              </a:rPr>
              <a:t>ἵνα ἔσθητε καὶ πίνητε ἐπὶ τῆς τραπέζης μου ἐν τῇ βασιλείᾳ μου, καὶ καθήσεσθε ἐπὶ θρόνων τὰς δώδεκα φυλὰς </a:t>
            </a:r>
            <a:r>
              <a:rPr lang="el-GR" sz="2800" b="1" dirty="0">
                <a:solidFill>
                  <a:srgbClr val="FFFFFF"/>
                </a:solidFill>
                <a:effectLst>
                  <a:glow rad="101600">
                    <a:schemeClr val="tx1"/>
                  </a:glow>
                </a:effectLst>
              </a:rPr>
              <a:t>κρίνοντες</a:t>
            </a:r>
            <a:r>
              <a:rPr lang="el-GR" sz="2800" b="1" dirty="0">
                <a:solidFill>
                  <a:srgbClr val="FFF59D"/>
                </a:solidFill>
                <a:effectLst>
                  <a:glow rad="101600">
                    <a:schemeClr val="tx1"/>
                  </a:glow>
                </a:effectLst>
              </a:rPr>
              <a:t> τοῦ Ἰσραήλ.</a:t>
            </a:r>
            <a:endParaRPr lang="en-US" sz="2800" b="1" dirty="0">
              <a:solidFill>
                <a:srgbClr val="FFF59D"/>
              </a:solidFill>
              <a:effectLst>
                <a:glow rad="101600">
                  <a:schemeClr val="tx1"/>
                </a:glow>
              </a:effectLst>
              <a:latin typeface="Arial Narrow"/>
              <a:cs typeface="Arial Narrow"/>
            </a:endParaRPr>
          </a:p>
        </p:txBody>
      </p:sp>
      <p:sp>
        <p:nvSpPr>
          <p:cNvPr id="3" name="Rectangle 2"/>
          <p:cNvSpPr/>
          <p:nvPr/>
        </p:nvSpPr>
        <p:spPr>
          <a:xfrm>
            <a:off x="1752601" y="13566"/>
            <a:ext cx="5587999" cy="600164"/>
          </a:xfrm>
          <a:prstGeom prst="rect">
            <a:avLst/>
          </a:prstGeom>
        </p:spPr>
        <p:txBody>
          <a:bodyPr wrap="square">
            <a:spAutoFit/>
          </a:bodyPr>
          <a:lstStyle/>
          <a:p>
            <a:pPr>
              <a:lnSpc>
                <a:spcPct val="90000"/>
              </a:lnSpc>
            </a:pPr>
            <a:r>
              <a:rPr lang="en-US" sz="3600" b="1" dirty="0">
                <a:solidFill>
                  <a:srgbClr val="FFE641"/>
                </a:solidFill>
                <a:effectLst>
                  <a:glow rad="101600">
                    <a:schemeClr val="tx1">
                      <a:alpha val="75000"/>
                    </a:schemeClr>
                  </a:glow>
                </a:effectLst>
                <a:latin typeface="Arial Narrow"/>
                <a:cs typeface="Arial Narrow"/>
              </a:rPr>
              <a:t>Matthew 19:28; Luke 22:30</a:t>
            </a:r>
          </a:p>
        </p:txBody>
      </p:sp>
    </p:spTree>
    <p:extLst>
      <p:ext uri="{BB962C8B-B14F-4D97-AF65-F5344CB8AC3E}">
        <p14:creationId xmlns:p14="http://schemas.microsoft.com/office/powerpoint/2010/main" val="229826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03-02 at 6.06.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67768" cy="6858000"/>
          </a:xfrm>
          <a:prstGeom prst="rect">
            <a:avLst/>
          </a:prstGeom>
        </p:spPr>
      </p:pic>
      <p:sp>
        <p:nvSpPr>
          <p:cNvPr id="4" name="Rectangle 3"/>
          <p:cNvSpPr/>
          <p:nvPr/>
        </p:nvSpPr>
        <p:spPr>
          <a:xfrm>
            <a:off x="152400" y="-88900"/>
            <a:ext cx="9015368" cy="6995759"/>
          </a:xfrm>
          <a:prstGeom prst="rect">
            <a:avLst/>
          </a:prstGeom>
        </p:spPr>
        <p:txBody>
          <a:bodyPr wrap="square">
            <a:spAutoFit/>
          </a:bodyPr>
          <a:lstStyle/>
          <a:p>
            <a:pPr>
              <a:lnSpc>
                <a:spcPct val="90000"/>
              </a:lnSpc>
            </a:pPr>
            <a:r>
              <a:rPr lang="en-US" dirty="0"/>
              <a:t> </a:t>
            </a:r>
          </a:p>
          <a:p>
            <a:pPr>
              <a:lnSpc>
                <a:spcPct val="90000"/>
              </a:lnSpc>
            </a:pPr>
            <a:r>
              <a:rPr lang="en-US" sz="2400" b="1" dirty="0" smtClean="0">
                <a:solidFill>
                  <a:schemeClr val="bg1"/>
                </a:solidFill>
                <a:effectLst>
                  <a:glow rad="101600">
                    <a:schemeClr val="tx1">
                      <a:alpha val="75000"/>
                    </a:schemeClr>
                  </a:glow>
                </a:effectLst>
                <a:latin typeface="Arial Narrow"/>
                <a:cs typeface="Arial Narrow"/>
              </a:rPr>
              <a:t>“And </a:t>
            </a:r>
            <a:r>
              <a:rPr lang="en-US" sz="2400" b="1" dirty="0">
                <a:solidFill>
                  <a:schemeClr val="bg1"/>
                </a:solidFill>
                <a:effectLst>
                  <a:glow rad="101600">
                    <a:schemeClr val="tx1">
                      <a:alpha val="75000"/>
                    </a:schemeClr>
                  </a:glow>
                </a:effectLst>
                <a:latin typeface="Arial Narrow"/>
                <a:cs typeface="Arial Narrow"/>
              </a:rPr>
              <a:t>the LORD of hosts will prepare a lavish banquet for all peoples on this mountain; a banquet of aged wine, choice pieces with marrow, </a:t>
            </a:r>
            <a:r>
              <a:rPr lang="en-US" sz="2400" b="1" i="1" dirty="0">
                <a:solidFill>
                  <a:schemeClr val="bg1"/>
                </a:solidFill>
                <a:effectLst>
                  <a:glow rad="101600">
                    <a:schemeClr val="tx1">
                      <a:alpha val="75000"/>
                    </a:schemeClr>
                  </a:glow>
                </a:effectLst>
                <a:latin typeface="Arial Narrow"/>
                <a:cs typeface="Arial Narrow"/>
              </a:rPr>
              <a:t>and </a:t>
            </a:r>
            <a:r>
              <a:rPr lang="en-US" sz="2400" b="1" dirty="0">
                <a:solidFill>
                  <a:schemeClr val="bg1"/>
                </a:solidFill>
                <a:effectLst>
                  <a:glow rad="101600">
                    <a:schemeClr val="tx1">
                      <a:alpha val="75000"/>
                    </a:schemeClr>
                  </a:glow>
                </a:effectLst>
                <a:latin typeface="Arial Narrow"/>
                <a:cs typeface="Arial Narrow"/>
              </a:rPr>
              <a:t>refined, aged wine. And on this mountain He will swallow up the covering, which is over all peoples, even the veil, which is stretched over all nations. He will swallow up death for all time, </a:t>
            </a:r>
            <a:endParaRPr lang="en-US" sz="2400" b="1" dirty="0" smtClean="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smtClean="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smtClean="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smtClean="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smtClean="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endParaRPr lang="en-US" sz="2400" b="1" dirty="0">
              <a:solidFill>
                <a:schemeClr val="bg1"/>
              </a:solidFill>
              <a:effectLst>
                <a:glow rad="101600">
                  <a:schemeClr val="tx1">
                    <a:alpha val="75000"/>
                  </a:schemeClr>
                </a:glow>
              </a:effectLst>
              <a:latin typeface="Arial Narrow"/>
              <a:cs typeface="Arial Narrow"/>
            </a:endParaRPr>
          </a:p>
          <a:p>
            <a:pPr>
              <a:lnSpc>
                <a:spcPct val="90000"/>
              </a:lnSpc>
            </a:pPr>
            <a:r>
              <a:rPr lang="en-US" sz="2400" b="1" dirty="0">
                <a:solidFill>
                  <a:schemeClr val="bg1"/>
                </a:solidFill>
                <a:effectLst>
                  <a:glow rad="101600">
                    <a:schemeClr val="tx1">
                      <a:alpha val="75000"/>
                    </a:schemeClr>
                  </a:glow>
                </a:effectLst>
                <a:latin typeface="Arial Narrow"/>
                <a:cs typeface="Arial Narrow"/>
              </a:rPr>
              <a:t>and the Lord </a:t>
            </a:r>
            <a:r>
              <a:rPr lang="en-US" sz="2400" b="1" dirty="0" smtClean="0">
                <a:solidFill>
                  <a:schemeClr val="bg1"/>
                </a:solidFill>
                <a:effectLst>
                  <a:glow rad="101600">
                    <a:schemeClr val="tx1">
                      <a:alpha val="75000"/>
                    </a:schemeClr>
                  </a:glow>
                </a:effectLst>
                <a:latin typeface="Arial Narrow"/>
                <a:cs typeface="Arial Narrow"/>
              </a:rPr>
              <a:t>GOD will </a:t>
            </a:r>
            <a:r>
              <a:rPr lang="en-US" sz="2400" b="1" dirty="0">
                <a:solidFill>
                  <a:schemeClr val="bg1"/>
                </a:solidFill>
                <a:effectLst>
                  <a:glow rad="101600">
                    <a:schemeClr val="tx1">
                      <a:alpha val="75000"/>
                    </a:schemeClr>
                  </a:glow>
                </a:effectLst>
                <a:latin typeface="Arial Narrow"/>
                <a:cs typeface="Arial Narrow"/>
              </a:rPr>
              <a:t>wipe tears away from all faces, and He will remove the reproach of His people from all the earth; for the LORD has spoken. And it will be said in that day, “Behold, this is our God for whom we have waited that He might save us. This is the LORD for whom we have waited; Let us rejoice and be glad in His salvation.” </a:t>
            </a:r>
            <a:r>
              <a:rPr lang="en-US" sz="2400" b="1" dirty="0" smtClean="0">
                <a:solidFill>
                  <a:srgbClr val="FFE641"/>
                </a:solidFill>
                <a:effectLst>
                  <a:glow rad="101600">
                    <a:schemeClr val="tx1">
                      <a:alpha val="75000"/>
                    </a:schemeClr>
                  </a:glow>
                </a:effectLst>
                <a:latin typeface="Arial Narrow"/>
                <a:cs typeface="Arial Narrow"/>
              </a:rPr>
              <a:t>Isaiah 26:6-9</a:t>
            </a:r>
            <a:endParaRPr lang="en-US" sz="2400" b="1" dirty="0">
              <a:solidFill>
                <a:srgbClr val="FFE64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52976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18739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94" y="1178719"/>
            <a:ext cx="8786813" cy="548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7395" name="Rectangle 2"/>
          <p:cNvSpPr>
            <a:spLocks/>
          </p:cNvSpPr>
          <p:nvPr/>
        </p:nvSpPr>
        <p:spPr bwMode="auto">
          <a:xfrm>
            <a:off x="1289358" y="183291"/>
            <a:ext cx="6746839" cy="804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pPr algn="ctr">
              <a:lnSpc>
                <a:spcPct val="80000"/>
              </a:lnSpc>
            </a:pPr>
            <a:r>
              <a:rPr lang="en-US" sz="3200" b="1" dirty="0">
                <a:solidFill>
                  <a:srgbClr val="FFE641"/>
                </a:solidFill>
                <a:effectLst>
                  <a:glow rad="101600">
                    <a:schemeClr val="tx1">
                      <a:alpha val="75000"/>
                    </a:schemeClr>
                  </a:glow>
                </a:effectLst>
                <a:ea typeface="ＭＳ Ｐゴシック" charset="0"/>
                <a:cs typeface="ＭＳ Ｐゴシック" charset="0"/>
              </a:rPr>
              <a:t>THE MESSIANIC BANQUET AT QUMRAN</a:t>
            </a:r>
          </a:p>
          <a:p>
            <a:pPr algn="ctr">
              <a:lnSpc>
                <a:spcPct val="80000"/>
              </a:lnSpc>
            </a:pPr>
            <a:r>
              <a:rPr lang="en-US" sz="3200" b="1" dirty="0">
                <a:solidFill>
                  <a:schemeClr val="bg1"/>
                </a:solidFill>
                <a:effectLst>
                  <a:glow rad="101600">
                    <a:schemeClr val="tx1">
                      <a:alpha val="75000"/>
                    </a:schemeClr>
                  </a:glow>
                </a:effectLst>
                <a:ea typeface="ＭＳ Ｐゴシック" charset="0"/>
                <a:cs typeface="ＭＳ Ｐゴシック" charset="0"/>
              </a:rPr>
              <a:t>1QSa (Rule of the Congregation)</a:t>
            </a:r>
          </a:p>
        </p:txBody>
      </p:sp>
    </p:spTree>
    <p:extLst>
      <p:ext uri="{BB962C8B-B14F-4D97-AF65-F5344CB8AC3E}">
        <p14:creationId xmlns:p14="http://schemas.microsoft.com/office/powerpoint/2010/main" val="76835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88418" name="Rectangle 1"/>
          <p:cNvSpPr>
            <a:spLocks/>
          </p:cNvSpPr>
          <p:nvPr/>
        </p:nvSpPr>
        <p:spPr bwMode="auto">
          <a:xfrm>
            <a:off x="169664" y="571500"/>
            <a:ext cx="8795742" cy="5918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l"/>
            <a:endParaRPr lang="en-US" sz="1700" b="1" dirty="0">
              <a:solidFill>
                <a:srgbClr val="FFFFFF"/>
              </a:solidFill>
              <a:effectLst>
                <a:glow rad="76200">
                  <a:schemeClr val="tx1">
                    <a:alpha val="75000"/>
                  </a:schemeClr>
                </a:glow>
              </a:effectLst>
              <a:latin typeface="Arial Narrow"/>
              <a:ea typeface="ＭＳ Ｐゴシック" charset="0"/>
              <a:cs typeface="Arial Narrow"/>
            </a:endParaRP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11    [Th]is [(is) the </a:t>
            </a:r>
            <a:r>
              <a:rPr lang="en-US" sz="1700" b="1" dirty="0" err="1">
                <a:solidFill>
                  <a:srgbClr val="FFFFFF"/>
                </a:solidFill>
                <a:effectLst>
                  <a:glow rad="76200">
                    <a:schemeClr val="tx1">
                      <a:alpha val="75000"/>
                    </a:schemeClr>
                  </a:glow>
                </a:effectLst>
                <a:latin typeface="Arial Narrow"/>
                <a:ea typeface="ＭＳ Ｐゴシック" charset="0"/>
                <a:cs typeface="Arial Narrow"/>
              </a:rPr>
              <a:t>ses</a:t>
            </a:r>
            <a:r>
              <a:rPr lang="en-US" sz="1700" b="1" dirty="0">
                <a:solidFill>
                  <a:srgbClr val="FFFFFF"/>
                </a:solidFill>
                <a:effectLst>
                  <a:glow rad="76200">
                    <a:schemeClr val="tx1">
                      <a:alpha val="75000"/>
                    </a:schemeClr>
                  </a:glow>
                </a:effectLst>
                <a:latin typeface="Arial Narrow"/>
                <a:ea typeface="ＭＳ Ｐゴシック" charset="0"/>
                <a:cs typeface="Arial Narrow"/>
              </a:rPr>
              <a:t>]</a:t>
            </a:r>
            <a:r>
              <a:rPr lang="en-US" sz="1700" b="1" dirty="0" err="1">
                <a:solidFill>
                  <a:srgbClr val="FFFFFF"/>
                </a:solidFill>
                <a:effectLst>
                  <a:glow rad="76200">
                    <a:schemeClr val="tx1">
                      <a:alpha val="75000"/>
                    </a:schemeClr>
                  </a:glow>
                </a:effectLst>
                <a:latin typeface="Arial Narrow"/>
                <a:ea typeface="ＭＳ Ｐゴシック" charset="0"/>
                <a:cs typeface="Arial Narrow"/>
              </a:rPr>
              <a:t>sion</a:t>
            </a:r>
            <a:r>
              <a:rPr lang="en-US" sz="1700" b="1" dirty="0">
                <a:solidFill>
                  <a:srgbClr val="FFFFFF"/>
                </a:solidFill>
                <a:effectLst>
                  <a:glow rad="76200">
                    <a:schemeClr val="tx1">
                      <a:alpha val="75000"/>
                    </a:schemeClr>
                  </a:glow>
                </a:effectLst>
                <a:latin typeface="Arial Narrow"/>
                <a:ea typeface="ＭＳ Ｐゴシック" charset="0"/>
                <a:cs typeface="Arial Narrow"/>
              </a:rPr>
              <a:t> of the men of the name [who are invited to] the feast, the men of the  </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        name. And they shall sit </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12  </a:t>
            </a:r>
            <a:r>
              <a:rPr lang="en-US" sz="1700" b="1" dirty="0">
                <a:effectLst>
                  <a:glow rad="76200">
                    <a:schemeClr val="tx1">
                      <a:alpha val="75000"/>
                    </a:schemeClr>
                  </a:glow>
                </a:effectLst>
                <a:latin typeface="Arial Narrow"/>
                <a:ea typeface="ＭＳ Ｐゴシック" charset="0"/>
                <a:cs typeface="Arial Narrow"/>
              </a:rPr>
              <a:t>  </a:t>
            </a:r>
            <a:r>
              <a:rPr lang="en-US" sz="1700" b="1" dirty="0">
                <a:solidFill>
                  <a:srgbClr val="FFFA83"/>
                </a:solidFill>
                <a:effectLst>
                  <a:glow rad="76200">
                    <a:schemeClr val="tx1">
                      <a:alpha val="75000"/>
                    </a:schemeClr>
                  </a:glow>
                </a:effectLst>
                <a:latin typeface="Arial Narrow"/>
                <a:ea typeface="ＭＳ Ｐゴシック" charset="0"/>
                <a:cs typeface="Arial Narrow"/>
              </a:rPr>
              <a:t>[God] leads forth the Messiah (to be) with them: [The Priest] shall enter [at] the head of all </a:t>
            </a:r>
          </a:p>
          <a:p>
            <a:pPr algn="just"/>
            <a:r>
              <a:rPr lang="en-US" sz="1700" b="1" dirty="0">
                <a:solidFill>
                  <a:srgbClr val="FFFA83"/>
                </a:solidFill>
                <a:effectLst>
                  <a:glow rad="76200">
                    <a:schemeClr val="tx1">
                      <a:alpha val="75000"/>
                    </a:schemeClr>
                  </a:glow>
                </a:effectLst>
                <a:latin typeface="Arial Narrow"/>
                <a:ea typeface="ＭＳ Ｐゴシック" charset="0"/>
                <a:cs typeface="Arial Narrow"/>
              </a:rPr>
              <a:t>        the Congregation of Israel and all</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13 </a:t>
            </a:r>
            <a:r>
              <a:rPr lang="en-US" sz="1700" b="1" dirty="0">
                <a:effectLst>
                  <a:glow rad="76200">
                    <a:schemeClr val="tx1">
                      <a:alpha val="75000"/>
                    </a:schemeClr>
                  </a:glow>
                </a:effectLst>
                <a:latin typeface="Arial Narrow"/>
                <a:ea typeface="ＭＳ Ｐゴシック" charset="0"/>
                <a:cs typeface="Arial Narrow"/>
              </a:rPr>
              <a:t>   </a:t>
            </a:r>
            <a:r>
              <a:rPr lang="en-US" sz="1700" b="1" dirty="0">
                <a:solidFill>
                  <a:srgbClr val="FFFA83"/>
                </a:solidFill>
                <a:effectLst>
                  <a:glow rad="76200">
                    <a:schemeClr val="tx1">
                      <a:alpha val="75000"/>
                    </a:schemeClr>
                  </a:glow>
                </a:effectLst>
                <a:latin typeface="Arial Narrow"/>
                <a:ea typeface="ＭＳ Ｐゴシック" charset="0"/>
                <a:cs typeface="Arial Narrow"/>
              </a:rPr>
              <a:t>[his] </a:t>
            </a:r>
            <a:r>
              <a:rPr lang="en-US" sz="1700" b="1" dirty="0" err="1">
                <a:solidFill>
                  <a:srgbClr val="FFFA83"/>
                </a:solidFill>
                <a:effectLst>
                  <a:glow rad="76200">
                    <a:schemeClr val="tx1">
                      <a:alpha val="75000"/>
                    </a:schemeClr>
                  </a:glow>
                </a:effectLst>
                <a:latin typeface="Arial Narrow"/>
                <a:ea typeface="ＭＳ Ｐゴシック" charset="0"/>
                <a:cs typeface="Arial Narrow"/>
              </a:rPr>
              <a:t>br</a:t>
            </a:r>
            <a:r>
              <a:rPr lang="en-US" sz="1700" b="1" dirty="0">
                <a:solidFill>
                  <a:srgbClr val="FFFA83"/>
                </a:solidFill>
                <a:effectLst>
                  <a:glow rad="76200">
                    <a:schemeClr val="tx1">
                      <a:alpha val="75000"/>
                    </a:schemeClr>
                  </a:glow>
                </a:effectLst>
                <a:latin typeface="Arial Narrow"/>
                <a:ea typeface="ＭＳ Ｐゴシック" charset="0"/>
                <a:cs typeface="Arial Narrow"/>
              </a:rPr>
              <a:t>[others, the Sons of] Aaron, the Priests [who are invited to] the feast, the men of the  </a:t>
            </a:r>
          </a:p>
          <a:p>
            <a:pPr algn="just"/>
            <a:r>
              <a:rPr lang="en-US" sz="1700" b="1" dirty="0">
                <a:solidFill>
                  <a:srgbClr val="FFFA83"/>
                </a:solidFill>
                <a:effectLst>
                  <a:glow rad="76200">
                    <a:schemeClr val="tx1">
                      <a:alpha val="75000"/>
                    </a:schemeClr>
                  </a:glow>
                </a:effectLst>
                <a:latin typeface="Arial Narrow"/>
                <a:ea typeface="ＭＳ Ｐゴシック" charset="0"/>
                <a:cs typeface="Arial Narrow"/>
              </a:rPr>
              <a:t>        name.  And they shall sit</a:t>
            </a:r>
            <a:endParaRPr lang="en-US" sz="1700" b="1" dirty="0">
              <a:effectLst>
                <a:glow rad="76200">
                  <a:schemeClr val="tx1">
                    <a:alpha val="75000"/>
                  </a:schemeClr>
                </a:glow>
              </a:effectLst>
              <a:latin typeface="Arial Narrow"/>
              <a:ea typeface="ＭＳ Ｐゴシック" charset="0"/>
              <a:cs typeface="Arial Narrow"/>
            </a:endParaRP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14 </a:t>
            </a:r>
            <a:r>
              <a:rPr lang="en-US" sz="1700" b="1" dirty="0">
                <a:effectLst>
                  <a:glow rad="76200">
                    <a:schemeClr val="tx1">
                      <a:alpha val="75000"/>
                    </a:schemeClr>
                  </a:glow>
                </a:effectLst>
                <a:latin typeface="Arial Narrow"/>
                <a:ea typeface="ＭＳ Ｐゴシック" charset="0"/>
                <a:cs typeface="Arial Narrow"/>
              </a:rPr>
              <a:t>   </a:t>
            </a:r>
            <a:r>
              <a:rPr lang="en-US" sz="1700" b="1" dirty="0">
                <a:solidFill>
                  <a:srgbClr val="FFFA83"/>
                </a:solidFill>
                <a:effectLst>
                  <a:glow rad="76200">
                    <a:schemeClr val="tx1">
                      <a:alpha val="75000"/>
                    </a:schemeClr>
                  </a:glow>
                </a:effectLst>
                <a:latin typeface="Arial Narrow"/>
                <a:ea typeface="ＭＳ Ｐゴシック" charset="0"/>
                <a:cs typeface="Arial Narrow"/>
              </a:rPr>
              <a:t>be[fore him each man] according to his glory. And after (them) the [</a:t>
            </a:r>
            <a:r>
              <a:rPr lang="en-US" sz="1700" b="1" dirty="0" err="1">
                <a:solidFill>
                  <a:srgbClr val="FFFA83"/>
                </a:solidFill>
                <a:effectLst>
                  <a:glow rad="76200">
                    <a:schemeClr val="tx1">
                      <a:alpha val="75000"/>
                    </a:schemeClr>
                  </a:glow>
                </a:effectLst>
                <a:latin typeface="Arial Narrow"/>
                <a:ea typeface="ＭＳ Ｐゴシック" charset="0"/>
                <a:cs typeface="Arial Narrow"/>
              </a:rPr>
              <a:t>Messi</a:t>
            </a:r>
            <a:r>
              <a:rPr lang="en-US" sz="1700" b="1" dirty="0">
                <a:solidFill>
                  <a:srgbClr val="FFFA83"/>
                </a:solidFill>
                <a:effectLst>
                  <a:glow rad="76200">
                    <a:schemeClr val="tx1">
                      <a:alpha val="75000"/>
                    </a:schemeClr>
                  </a:glow>
                </a:effectLst>
                <a:latin typeface="Arial Narrow"/>
                <a:ea typeface="ＭＳ Ｐゴシック" charset="0"/>
                <a:cs typeface="Arial Narrow"/>
              </a:rPr>
              <a:t>]ah of Israel [shall  </a:t>
            </a:r>
          </a:p>
          <a:p>
            <a:pPr algn="just"/>
            <a:r>
              <a:rPr lang="en-US" sz="1700" b="1" dirty="0">
                <a:solidFill>
                  <a:srgbClr val="FFFA83"/>
                </a:solidFill>
                <a:effectLst>
                  <a:glow rad="76200">
                    <a:schemeClr val="tx1">
                      <a:alpha val="75000"/>
                    </a:schemeClr>
                  </a:glow>
                </a:effectLst>
                <a:latin typeface="Arial Narrow"/>
                <a:ea typeface="ＭＳ Ｐゴシック" charset="0"/>
                <a:cs typeface="Arial Narrow"/>
              </a:rPr>
              <a:t>        enter].  </a:t>
            </a:r>
            <a:r>
              <a:rPr lang="en-US" sz="1700" b="1" dirty="0">
                <a:solidFill>
                  <a:srgbClr val="FFFFFF"/>
                </a:solidFill>
                <a:effectLst>
                  <a:glow rad="76200">
                    <a:schemeClr val="tx1">
                      <a:alpha val="75000"/>
                    </a:schemeClr>
                  </a:glow>
                </a:effectLst>
                <a:latin typeface="Arial Narrow"/>
                <a:ea typeface="ＭＳ Ｐゴシック" charset="0"/>
                <a:cs typeface="Arial Narrow"/>
              </a:rPr>
              <a:t>And the heads of</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15    the t[</a:t>
            </a:r>
            <a:r>
              <a:rPr lang="en-US" sz="1700" b="1" dirty="0" err="1">
                <a:solidFill>
                  <a:srgbClr val="FFFFFF"/>
                </a:solidFill>
                <a:effectLst>
                  <a:glow rad="76200">
                    <a:schemeClr val="tx1">
                      <a:alpha val="75000"/>
                    </a:schemeClr>
                  </a:glow>
                </a:effectLst>
                <a:latin typeface="Arial Narrow"/>
                <a:ea typeface="ＭＳ Ｐゴシック" charset="0"/>
                <a:cs typeface="Arial Narrow"/>
              </a:rPr>
              <a:t>housands</a:t>
            </a:r>
            <a:r>
              <a:rPr lang="en-US" sz="1700" b="1" dirty="0">
                <a:solidFill>
                  <a:srgbClr val="FFFFFF"/>
                </a:solidFill>
                <a:effectLst>
                  <a:glow rad="76200">
                    <a:schemeClr val="tx1">
                      <a:alpha val="75000"/>
                    </a:schemeClr>
                  </a:glow>
                </a:effectLst>
                <a:latin typeface="Arial Narrow"/>
                <a:ea typeface="ＭＳ Ｐゴシック" charset="0"/>
                <a:cs typeface="Arial Narrow"/>
              </a:rPr>
              <a:t> of Israel] shall sit before him [each m]an according to his glory. (And they shall  </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      sit before the two of them, each) according to [his rank] in their camps and their journeys. And all</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16 	the heads of the ma[</a:t>
            </a:r>
            <a:r>
              <a:rPr lang="en-US" sz="1700" b="1" dirty="0" err="1">
                <a:solidFill>
                  <a:srgbClr val="FFFFFF"/>
                </a:solidFill>
                <a:effectLst>
                  <a:glow rad="76200">
                    <a:schemeClr val="tx1">
                      <a:alpha val="75000"/>
                    </a:schemeClr>
                  </a:glow>
                </a:effectLst>
                <a:latin typeface="Arial Narrow"/>
                <a:ea typeface="ＭＳ Ｐゴシック" charset="0"/>
                <a:cs typeface="Arial Narrow"/>
              </a:rPr>
              <a:t>gistrates</a:t>
            </a:r>
            <a:r>
              <a:rPr lang="en-US" sz="1700" b="1" dirty="0">
                <a:solidFill>
                  <a:srgbClr val="FFFFFF"/>
                </a:solidFill>
                <a:effectLst>
                  <a:glow rad="76200">
                    <a:schemeClr val="tx1">
                      <a:alpha val="75000"/>
                    </a:schemeClr>
                  </a:glow>
                </a:effectLst>
                <a:latin typeface="Arial Narrow"/>
                <a:ea typeface="ＭＳ Ｐゴシック" charset="0"/>
                <a:cs typeface="Arial Narrow"/>
              </a:rPr>
              <a:t> </a:t>
            </a:r>
            <a:r>
              <a:rPr lang="en-US" sz="1700" b="1" dirty="0" err="1">
                <a:solidFill>
                  <a:srgbClr val="FFFFFF"/>
                </a:solidFill>
                <a:effectLst>
                  <a:glow rad="76200">
                    <a:schemeClr val="tx1">
                      <a:alpha val="75000"/>
                    </a:schemeClr>
                  </a:glow>
                </a:effectLst>
                <a:latin typeface="Arial Narrow"/>
                <a:ea typeface="ＭＳ Ｐゴシック" charset="0"/>
                <a:cs typeface="Arial Narrow"/>
              </a:rPr>
              <a:t>fo</a:t>
            </a:r>
            <a:r>
              <a:rPr lang="en-US" sz="1700" b="1" dirty="0">
                <a:solidFill>
                  <a:srgbClr val="FFFFFF"/>
                </a:solidFill>
                <a:effectLst>
                  <a:glow rad="76200">
                    <a:schemeClr val="tx1">
                      <a:alpha val="75000"/>
                    </a:schemeClr>
                  </a:glow>
                </a:effectLst>
                <a:latin typeface="Arial Narrow"/>
                <a:ea typeface="ＭＳ Ｐゴシック" charset="0"/>
                <a:cs typeface="Arial Narrow"/>
              </a:rPr>
              <a:t> the </a:t>
            </a:r>
            <a:r>
              <a:rPr lang="en-US" sz="1700" b="1" dirty="0" err="1">
                <a:solidFill>
                  <a:srgbClr val="FFFFFF"/>
                </a:solidFill>
                <a:effectLst>
                  <a:glow rad="76200">
                    <a:schemeClr val="tx1">
                      <a:alpha val="75000"/>
                    </a:schemeClr>
                  </a:glow>
                </a:effectLst>
                <a:latin typeface="Arial Narrow"/>
                <a:ea typeface="ＭＳ Ｐゴシック" charset="0"/>
                <a:cs typeface="Arial Narrow"/>
              </a:rPr>
              <a:t>Congrega</a:t>
            </a:r>
            <a:r>
              <a:rPr lang="en-US" sz="1700" b="1" dirty="0">
                <a:solidFill>
                  <a:srgbClr val="FFFFFF"/>
                </a:solidFill>
                <a:effectLst>
                  <a:glow rad="76200">
                    <a:schemeClr val="tx1">
                      <a:alpha val="75000"/>
                    </a:schemeClr>
                  </a:glow>
                </a:effectLst>
                <a:latin typeface="Arial Narrow"/>
                <a:ea typeface="ＭＳ Ｐゴシック" charset="0"/>
                <a:cs typeface="Arial Narrow"/>
              </a:rPr>
              <a:t>]</a:t>
            </a:r>
            <a:r>
              <a:rPr lang="en-US" sz="1700" b="1" dirty="0" err="1">
                <a:solidFill>
                  <a:srgbClr val="FFFFFF"/>
                </a:solidFill>
                <a:effectLst>
                  <a:glow rad="76200">
                    <a:schemeClr val="tx1">
                      <a:alpha val="75000"/>
                    </a:schemeClr>
                  </a:glow>
                </a:effectLst>
                <a:latin typeface="Arial Narrow"/>
                <a:ea typeface="ＭＳ Ｐゴシック" charset="0"/>
                <a:cs typeface="Arial Narrow"/>
              </a:rPr>
              <a:t>tion</a:t>
            </a:r>
            <a:r>
              <a:rPr lang="en-US" sz="1700" b="1" dirty="0">
                <a:solidFill>
                  <a:srgbClr val="FFFFFF"/>
                </a:solidFill>
                <a:effectLst>
                  <a:glow rad="76200">
                    <a:schemeClr val="tx1">
                      <a:alpha val="75000"/>
                    </a:schemeClr>
                  </a:glow>
                </a:effectLst>
                <a:latin typeface="Arial Narrow"/>
                <a:ea typeface="ＭＳ Ｐゴシック" charset="0"/>
                <a:cs typeface="Arial Narrow"/>
              </a:rPr>
              <a:t> with [their sage[s and their </a:t>
            </a:r>
            <a:r>
              <a:rPr lang="en-US" sz="1700" b="1" dirty="0" err="1">
                <a:solidFill>
                  <a:srgbClr val="FFFFFF"/>
                </a:solidFill>
                <a:effectLst>
                  <a:glow rad="76200">
                    <a:schemeClr val="tx1">
                      <a:alpha val="75000"/>
                    </a:schemeClr>
                  </a:glow>
                </a:effectLst>
                <a:latin typeface="Arial Narrow"/>
                <a:ea typeface="ＭＳ Ｐゴシック" charset="0"/>
                <a:cs typeface="Arial Narrow"/>
              </a:rPr>
              <a:t>knowledgable</a:t>
            </a:r>
            <a:r>
              <a:rPr lang="en-US" sz="1700" b="1" dirty="0">
                <a:solidFill>
                  <a:srgbClr val="FFFFFF"/>
                </a:solidFill>
                <a:effectLst>
                  <a:glow rad="76200">
                    <a:schemeClr val="tx1">
                      <a:alpha val="75000"/>
                    </a:schemeClr>
                  </a:glow>
                </a:effectLst>
                <a:latin typeface="Arial Narrow"/>
                <a:ea typeface="ＭＳ Ｐゴシック" charset="0"/>
                <a:cs typeface="Arial Narrow"/>
              </a:rPr>
              <a:t> ones] shall sit before them, each man according to</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17 	his glory. </a:t>
            </a:r>
            <a:r>
              <a:rPr lang="en-US" sz="1700" b="1" dirty="0">
                <a:solidFill>
                  <a:srgbClr val="FFFA83"/>
                </a:solidFill>
                <a:effectLst>
                  <a:glow rad="76200">
                    <a:schemeClr val="tx1">
                      <a:alpha val="75000"/>
                    </a:schemeClr>
                  </a:glow>
                </a:effectLst>
                <a:latin typeface="Arial Narrow"/>
                <a:ea typeface="ＭＳ Ｐゴシック" charset="0"/>
                <a:cs typeface="Arial Narrow"/>
              </a:rPr>
              <a:t>And [when they] (solemnly) meet together [at a tab]le of the Community [to set out bread and new w]</a:t>
            </a:r>
            <a:r>
              <a:rPr lang="en-US" sz="1700" b="1" dirty="0" err="1">
                <a:solidFill>
                  <a:srgbClr val="FFFA83"/>
                </a:solidFill>
                <a:effectLst>
                  <a:glow rad="76200">
                    <a:schemeClr val="tx1">
                      <a:alpha val="75000"/>
                    </a:schemeClr>
                  </a:glow>
                </a:effectLst>
                <a:latin typeface="Arial Narrow"/>
                <a:ea typeface="ＭＳ Ｐゴシック" charset="0"/>
                <a:cs typeface="Arial Narrow"/>
              </a:rPr>
              <a:t>ine</a:t>
            </a:r>
            <a:r>
              <a:rPr lang="en-US" sz="1700" b="1" dirty="0">
                <a:solidFill>
                  <a:srgbClr val="FFFA83"/>
                </a:solidFill>
                <a:effectLst>
                  <a:glow rad="76200">
                    <a:schemeClr val="tx1">
                      <a:alpha val="75000"/>
                    </a:schemeClr>
                  </a:glow>
                </a:effectLst>
                <a:latin typeface="Arial Narrow"/>
                <a:ea typeface="ＭＳ Ｐゴシック" charset="0"/>
                <a:cs typeface="Arial Narrow"/>
              </a:rPr>
              <a:t>, and to arrange the table of</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18</a:t>
            </a:r>
            <a:r>
              <a:rPr lang="en-US" sz="1700" b="1" dirty="0">
                <a:effectLst>
                  <a:glow rad="76200">
                    <a:schemeClr val="tx1">
                      <a:alpha val="75000"/>
                    </a:schemeClr>
                  </a:glow>
                </a:effectLst>
                <a:latin typeface="Arial Narrow"/>
                <a:ea typeface="ＭＳ Ｐゴシック" charset="0"/>
                <a:cs typeface="Arial Narrow"/>
              </a:rPr>
              <a:t> 	</a:t>
            </a:r>
            <a:r>
              <a:rPr lang="en-US" sz="1700" b="1" dirty="0">
                <a:solidFill>
                  <a:srgbClr val="FFFA83"/>
                </a:solidFill>
                <a:effectLst>
                  <a:glow rad="76200">
                    <a:schemeClr val="tx1">
                      <a:alpha val="75000"/>
                    </a:schemeClr>
                  </a:glow>
                </a:effectLst>
                <a:latin typeface="Arial Narrow"/>
                <a:ea typeface="ＭＳ Ｐゴシック" charset="0"/>
                <a:cs typeface="Arial Narrow"/>
              </a:rPr>
              <a:t>the Community [to eat and] to </a:t>
            </a:r>
            <a:r>
              <a:rPr lang="en-US" sz="1700" b="1" dirty="0" err="1">
                <a:solidFill>
                  <a:srgbClr val="FFFA83"/>
                </a:solidFill>
                <a:effectLst>
                  <a:glow rad="76200">
                    <a:schemeClr val="tx1">
                      <a:alpha val="75000"/>
                    </a:schemeClr>
                  </a:glow>
                </a:effectLst>
                <a:latin typeface="Arial Narrow"/>
                <a:ea typeface="ＭＳ Ｐゴシック" charset="0"/>
                <a:cs typeface="Arial Narrow"/>
              </a:rPr>
              <a:t>dri</a:t>
            </a:r>
            <a:r>
              <a:rPr lang="en-US" sz="1700" b="1" dirty="0">
                <a:solidFill>
                  <a:srgbClr val="FFFA83"/>
                </a:solidFill>
                <a:effectLst>
                  <a:glow rad="76200">
                    <a:schemeClr val="tx1">
                      <a:alpha val="75000"/>
                    </a:schemeClr>
                  </a:glow>
                </a:effectLst>
                <a:latin typeface="Arial Narrow"/>
                <a:ea typeface="ＭＳ Ｐゴシック" charset="0"/>
                <a:cs typeface="Arial Narrow"/>
              </a:rPr>
              <a:t>[</a:t>
            </a:r>
            <a:r>
              <a:rPr lang="en-US" sz="1700" b="1" dirty="0" err="1">
                <a:solidFill>
                  <a:srgbClr val="FFFA83"/>
                </a:solidFill>
                <a:effectLst>
                  <a:glow rad="76200">
                    <a:schemeClr val="tx1">
                      <a:alpha val="75000"/>
                    </a:schemeClr>
                  </a:glow>
                </a:effectLst>
                <a:latin typeface="Arial Narrow"/>
                <a:ea typeface="ＭＳ Ｐゴシック" charset="0"/>
                <a:cs typeface="Arial Narrow"/>
              </a:rPr>
              <a:t>nk</a:t>
            </a:r>
            <a:r>
              <a:rPr lang="en-US" sz="1700" b="1" dirty="0">
                <a:solidFill>
                  <a:srgbClr val="FFFA83"/>
                </a:solidFill>
                <a:effectLst>
                  <a:glow rad="76200">
                    <a:schemeClr val="tx1">
                      <a:alpha val="75000"/>
                    </a:schemeClr>
                  </a:glow>
                </a:effectLst>
                <a:latin typeface="Arial Narrow"/>
                <a:ea typeface="ＭＳ Ｐゴシック" charset="0"/>
                <a:cs typeface="Arial Narrow"/>
              </a:rPr>
              <a:t>] ne[w </a:t>
            </a:r>
            <a:r>
              <a:rPr lang="en-US" sz="1700" b="1" dirty="0" err="1">
                <a:solidFill>
                  <a:srgbClr val="FFFA83"/>
                </a:solidFill>
                <a:effectLst>
                  <a:glow rad="76200">
                    <a:schemeClr val="tx1">
                      <a:alpha val="75000"/>
                    </a:schemeClr>
                  </a:glow>
                </a:effectLst>
                <a:latin typeface="Arial Narrow"/>
                <a:ea typeface="ＭＳ Ｐゴシック" charset="0"/>
                <a:cs typeface="Arial Narrow"/>
              </a:rPr>
              <a:t>wi</a:t>
            </a:r>
            <a:r>
              <a:rPr lang="en-US" sz="1700" b="1" dirty="0">
                <a:solidFill>
                  <a:srgbClr val="FFFA83"/>
                </a:solidFill>
                <a:effectLst>
                  <a:glow rad="76200">
                    <a:schemeClr val="tx1">
                      <a:alpha val="75000"/>
                    </a:schemeClr>
                  </a:glow>
                </a:effectLst>
                <a:latin typeface="Arial Narrow"/>
                <a:ea typeface="ＭＳ Ｐゴシック" charset="0"/>
                <a:cs typeface="Arial Narrow"/>
              </a:rPr>
              <a:t>]ne, no man [shall stretch out] his hand to the first portion of</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19 </a:t>
            </a:r>
            <a:r>
              <a:rPr lang="en-US" sz="1700" b="1" dirty="0">
                <a:solidFill>
                  <a:srgbClr val="FFFA83"/>
                </a:solidFill>
                <a:effectLst>
                  <a:glow rad="76200">
                    <a:schemeClr val="tx1">
                      <a:alpha val="75000"/>
                    </a:schemeClr>
                  </a:glow>
                </a:effectLst>
                <a:latin typeface="Arial Narrow"/>
                <a:ea typeface="ＭＳ Ｐゴシック" charset="0"/>
                <a:cs typeface="Arial Narrow"/>
              </a:rPr>
              <a:t>	the bread or [the new </a:t>
            </a:r>
            <a:r>
              <a:rPr lang="en-US" sz="1700" b="1" dirty="0" err="1">
                <a:solidFill>
                  <a:srgbClr val="FFFA83"/>
                </a:solidFill>
                <a:effectLst>
                  <a:glow rad="76200">
                    <a:schemeClr val="tx1">
                      <a:alpha val="75000"/>
                    </a:schemeClr>
                  </a:glow>
                </a:effectLst>
                <a:latin typeface="Arial Narrow"/>
                <a:ea typeface="ＭＳ Ｐゴシック" charset="0"/>
                <a:cs typeface="Arial Narrow"/>
              </a:rPr>
              <a:t>wi</a:t>
            </a:r>
            <a:r>
              <a:rPr lang="en-US" sz="1700" b="1" dirty="0">
                <a:solidFill>
                  <a:srgbClr val="FFFA83"/>
                </a:solidFill>
                <a:effectLst>
                  <a:glow rad="76200">
                    <a:schemeClr val="tx1">
                      <a:alpha val="75000"/>
                    </a:schemeClr>
                  </a:glow>
                </a:effectLst>
                <a:latin typeface="Arial Narrow"/>
                <a:ea typeface="ＭＳ Ｐゴシック" charset="0"/>
                <a:cs typeface="Arial Narrow"/>
              </a:rPr>
              <a:t>]ne before the priest; </a:t>
            </a:r>
            <a:r>
              <a:rPr lang="en-US" sz="1700" b="1" dirty="0" err="1">
                <a:solidFill>
                  <a:srgbClr val="FFFA83"/>
                </a:solidFill>
                <a:effectLst>
                  <a:glow rad="76200">
                    <a:schemeClr val="tx1">
                      <a:alpha val="75000"/>
                    </a:schemeClr>
                  </a:glow>
                </a:effectLst>
                <a:latin typeface="Arial Narrow"/>
                <a:ea typeface="ＭＳ Ｐゴシック" charset="0"/>
                <a:cs typeface="Arial Narrow"/>
              </a:rPr>
              <a:t>fo</a:t>
            </a:r>
            <a:r>
              <a:rPr lang="en-US" sz="1700" b="1" dirty="0">
                <a:solidFill>
                  <a:srgbClr val="FFFA83"/>
                </a:solidFill>
                <a:effectLst>
                  <a:glow rad="76200">
                    <a:schemeClr val="tx1">
                      <a:alpha val="75000"/>
                    </a:schemeClr>
                  </a:glow>
                </a:effectLst>
                <a:latin typeface="Arial Narrow"/>
                <a:ea typeface="ＭＳ Ｐゴシック" charset="0"/>
                <a:cs typeface="Arial Narrow"/>
              </a:rPr>
              <a:t>[r he shall] bless the first portion of the bread </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20 </a:t>
            </a:r>
            <a:r>
              <a:rPr lang="en-US" sz="1700" b="1" dirty="0">
                <a:effectLst>
                  <a:glow rad="76200">
                    <a:schemeClr val="tx1">
                      <a:alpha val="75000"/>
                    </a:schemeClr>
                  </a:glow>
                </a:effectLst>
                <a:latin typeface="Arial Narrow"/>
                <a:ea typeface="ＭＳ Ｐゴシック" charset="0"/>
                <a:cs typeface="Arial Narrow"/>
              </a:rPr>
              <a:t>	</a:t>
            </a:r>
            <a:r>
              <a:rPr lang="en-US" sz="1700" b="1" dirty="0">
                <a:solidFill>
                  <a:srgbClr val="FFFA83"/>
                </a:solidFill>
                <a:effectLst>
                  <a:glow rad="76200">
                    <a:schemeClr val="tx1">
                      <a:alpha val="75000"/>
                    </a:schemeClr>
                  </a:glow>
                </a:effectLst>
                <a:latin typeface="Arial Narrow"/>
                <a:ea typeface="ＭＳ Ｐゴシック" charset="0"/>
                <a:cs typeface="Arial Narrow"/>
              </a:rPr>
              <a:t>and the new </a:t>
            </a:r>
            <a:r>
              <a:rPr lang="en-US" sz="1700" b="1" dirty="0" err="1">
                <a:solidFill>
                  <a:srgbClr val="FFFA83"/>
                </a:solidFill>
                <a:effectLst>
                  <a:glow rad="76200">
                    <a:schemeClr val="tx1">
                      <a:alpha val="75000"/>
                    </a:schemeClr>
                  </a:glow>
                </a:effectLst>
                <a:latin typeface="Arial Narrow"/>
                <a:ea typeface="ＭＳ Ｐゴシック" charset="0"/>
                <a:cs typeface="Arial Narrow"/>
              </a:rPr>
              <a:t>wi</a:t>
            </a:r>
            <a:r>
              <a:rPr lang="en-US" sz="1700" b="1" dirty="0">
                <a:solidFill>
                  <a:srgbClr val="FFFA83"/>
                </a:solidFill>
                <a:effectLst>
                  <a:glow rad="76200">
                    <a:schemeClr val="tx1">
                      <a:alpha val="75000"/>
                    </a:schemeClr>
                  </a:glow>
                </a:effectLst>
                <a:latin typeface="Arial Narrow"/>
                <a:ea typeface="ＭＳ Ｐゴシック" charset="0"/>
                <a:cs typeface="Arial Narrow"/>
              </a:rPr>
              <a:t>[ne, and shall stretch out] his hand to the bread first of all. And aft[er (this has occurred)] the Messiah of Israel [shall </a:t>
            </a:r>
            <a:r>
              <a:rPr lang="en-US" sz="1700" b="1" dirty="0" err="1">
                <a:solidFill>
                  <a:srgbClr val="FFFA83"/>
                </a:solidFill>
                <a:effectLst>
                  <a:glow rad="76200">
                    <a:schemeClr val="tx1">
                      <a:alpha val="75000"/>
                    </a:schemeClr>
                  </a:glow>
                </a:effectLst>
                <a:latin typeface="Arial Narrow"/>
                <a:ea typeface="ＭＳ Ｐゴシック" charset="0"/>
                <a:cs typeface="Arial Narrow"/>
              </a:rPr>
              <a:t>stret</a:t>
            </a:r>
            <a:r>
              <a:rPr lang="en-US" sz="1700" b="1" dirty="0">
                <a:solidFill>
                  <a:srgbClr val="FFFA83"/>
                </a:solidFill>
                <a:effectLst>
                  <a:glow rad="76200">
                    <a:schemeClr val="tx1">
                      <a:alpha val="75000"/>
                    </a:schemeClr>
                  </a:glow>
                </a:effectLst>
                <a:latin typeface="Arial Narrow"/>
                <a:ea typeface="ＭＳ Ｐゴシック" charset="0"/>
                <a:cs typeface="Arial Narrow"/>
              </a:rPr>
              <a:t>]</a:t>
            </a:r>
            <a:r>
              <a:rPr lang="en-US" sz="1700" b="1" dirty="0" err="1">
                <a:solidFill>
                  <a:srgbClr val="FFFA83"/>
                </a:solidFill>
                <a:effectLst>
                  <a:glow rad="76200">
                    <a:schemeClr val="tx1">
                      <a:alpha val="75000"/>
                    </a:schemeClr>
                  </a:glow>
                </a:effectLst>
                <a:latin typeface="Arial Narrow"/>
                <a:ea typeface="ＭＳ Ｐゴシック" charset="0"/>
                <a:cs typeface="Arial Narrow"/>
              </a:rPr>
              <a:t>ch</a:t>
            </a:r>
            <a:r>
              <a:rPr lang="en-US" sz="1700" b="1" dirty="0">
                <a:solidFill>
                  <a:srgbClr val="FFFA83"/>
                </a:solidFill>
                <a:effectLst>
                  <a:glow rad="76200">
                    <a:schemeClr val="tx1">
                      <a:alpha val="75000"/>
                    </a:schemeClr>
                  </a:glow>
                </a:effectLst>
                <a:latin typeface="Arial Narrow"/>
                <a:ea typeface="ＭＳ Ｐゴシック" charset="0"/>
                <a:cs typeface="Arial Narrow"/>
              </a:rPr>
              <a:t> out his hands</a:t>
            </a:r>
          </a:p>
          <a:p>
            <a:pPr algn="just"/>
            <a:r>
              <a:rPr lang="en-US" sz="1700" b="1" dirty="0">
                <a:solidFill>
                  <a:srgbClr val="FFFFFF"/>
                </a:solidFill>
                <a:effectLst>
                  <a:glow rad="76200">
                    <a:schemeClr val="tx1">
                      <a:alpha val="75000"/>
                    </a:schemeClr>
                  </a:glow>
                </a:effectLst>
                <a:latin typeface="Arial Narrow"/>
                <a:ea typeface="ＭＳ Ｐゴシック" charset="0"/>
                <a:cs typeface="Arial Narrow"/>
              </a:rPr>
              <a:t>21</a:t>
            </a:r>
            <a:r>
              <a:rPr lang="en-US" sz="1700" b="1" dirty="0">
                <a:effectLst>
                  <a:glow rad="76200">
                    <a:schemeClr val="tx1">
                      <a:alpha val="75000"/>
                    </a:schemeClr>
                  </a:glow>
                </a:effectLst>
                <a:latin typeface="Arial Narrow"/>
                <a:ea typeface="ＭＳ Ｐゴシック" charset="0"/>
                <a:cs typeface="Arial Narrow"/>
              </a:rPr>
              <a:t> 	</a:t>
            </a:r>
            <a:r>
              <a:rPr lang="en-US" sz="1700" b="1" dirty="0">
                <a:solidFill>
                  <a:srgbClr val="FFFA83"/>
                </a:solidFill>
                <a:effectLst>
                  <a:glow rad="76200">
                    <a:schemeClr val="tx1">
                      <a:alpha val="75000"/>
                    </a:schemeClr>
                  </a:glow>
                </a:effectLst>
                <a:latin typeface="Arial Narrow"/>
                <a:ea typeface="ＭＳ Ｐゴシック" charset="0"/>
                <a:cs typeface="Arial Narrow"/>
              </a:rPr>
              <a:t>to the bread. </a:t>
            </a:r>
            <a:r>
              <a:rPr lang="en-US" sz="1700" b="1" dirty="0">
                <a:solidFill>
                  <a:schemeClr val="bg1"/>
                </a:solidFill>
                <a:effectLst>
                  <a:glow rad="76200">
                    <a:schemeClr val="tx1">
                      <a:alpha val="75000"/>
                    </a:schemeClr>
                  </a:glow>
                </a:effectLst>
                <a:latin typeface="Arial Narrow"/>
                <a:ea typeface="ＭＳ Ｐゴシック" charset="0"/>
                <a:cs typeface="Arial Narrow"/>
              </a:rPr>
              <a:t>[And after that] all the Congregation of the Community [shall </a:t>
            </a:r>
            <a:r>
              <a:rPr lang="en-US" sz="1700" b="1" dirty="0" err="1">
                <a:solidFill>
                  <a:schemeClr val="bg1"/>
                </a:solidFill>
                <a:effectLst>
                  <a:glow rad="76200">
                    <a:schemeClr val="tx1">
                      <a:alpha val="75000"/>
                    </a:schemeClr>
                  </a:glow>
                </a:effectLst>
                <a:latin typeface="Arial Narrow"/>
                <a:ea typeface="ＭＳ Ｐゴシック" charset="0"/>
                <a:cs typeface="Arial Narrow"/>
              </a:rPr>
              <a:t>ble</a:t>
            </a:r>
            <a:r>
              <a:rPr lang="en-US" sz="1700" b="1" dirty="0">
                <a:solidFill>
                  <a:schemeClr val="bg1"/>
                </a:solidFill>
                <a:effectLst>
                  <a:glow rad="76200">
                    <a:schemeClr val="tx1">
                      <a:alpha val="75000"/>
                    </a:schemeClr>
                  </a:glow>
                </a:effectLst>
                <a:latin typeface="Arial Narrow"/>
                <a:ea typeface="ＭＳ Ｐゴシック" charset="0"/>
                <a:cs typeface="Arial Narrow"/>
              </a:rPr>
              <a:t>]</a:t>
            </a:r>
            <a:r>
              <a:rPr lang="en-US" sz="1700" b="1" dirty="0" err="1">
                <a:solidFill>
                  <a:schemeClr val="bg1"/>
                </a:solidFill>
                <a:effectLst>
                  <a:glow rad="76200">
                    <a:schemeClr val="tx1">
                      <a:alpha val="75000"/>
                    </a:schemeClr>
                  </a:glow>
                </a:effectLst>
                <a:latin typeface="Arial Narrow"/>
                <a:ea typeface="ＭＳ Ｐゴシック" charset="0"/>
                <a:cs typeface="Arial Narrow"/>
              </a:rPr>
              <a:t>ss</a:t>
            </a:r>
            <a:r>
              <a:rPr lang="en-US" sz="1700" b="1" dirty="0">
                <a:solidFill>
                  <a:schemeClr val="bg1"/>
                </a:solidFill>
                <a:effectLst>
                  <a:glow rad="76200">
                    <a:schemeClr val="tx1">
                      <a:alpha val="75000"/>
                    </a:schemeClr>
                  </a:glow>
                </a:effectLst>
                <a:latin typeface="Arial Narrow"/>
                <a:ea typeface="ＭＳ Ｐゴシック" charset="0"/>
                <a:cs typeface="Arial Narrow"/>
              </a:rPr>
              <a:t> (and partake), each ma[n according to] his glory. And [they] shall act according to this statute</a:t>
            </a:r>
          </a:p>
          <a:p>
            <a:pPr algn="just"/>
            <a:r>
              <a:rPr lang="en-US" sz="1700" b="1" dirty="0">
                <a:solidFill>
                  <a:schemeClr val="bg1"/>
                </a:solidFill>
                <a:effectLst>
                  <a:glow rad="76200">
                    <a:schemeClr val="tx1">
                      <a:alpha val="75000"/>
                    </a:schemeClr>
                  </a:glow>
                </a:effectLst>
                <a:latin typeface="Arial Narrow"/>
                <a:ea typeface="ＭＳ Ｐゴシック" charset="0"/>
                <a:cs typeface="Arial Narrow"/>
              </a:rPr>
              <a:t>22 	whenever (the meal) [is </a:t>
            </a:r>
            <a:r>
              <a:rPr lang="en-US" sz="1700" b="1" dirty="0" err="1">
                <a:solidFill>
                  <a:schemeClr val="bg1"/>
                </a:solidFill>
                <a:effectLst>
                  <a:glow rad="76200">
                    <a:schemeClr val="tx1">
                      <a:alpha val="75000"/>
                    </a:schemeClr>
                  </a:glow>
                </a:effectLst>
                <a:latin typeface="Arial Narrow"/>
                <a:ea typeface="ＭＳ Ｐゴシック" charset="0"/>
                <a:cs typeface="Arial Narrow"/>
              </a:rPr>
              <a:t>arr</a:t>
            </a:r>
            <a:r>
              <a:rPr lang="en-US" sz="1700" b="1" dirty="0">
                <a:solidFill>
                  <a:schemeClr val="bg1"/>
                </a:solidFill>
                <a:effectLst>
                  <a:glow rad="76200">
                    <a:schemeClr val="tx1">
                      <a:alpha val="75000"/>
                    </a:schemeClr>
                  </a:glow>
                </a:effectLst>
                <a:latin typeface="Arial Narrow"/>
                <a:ea typeface="ＭＳ Ｐゴシック" charset="0"/>
                <a:cs typeface="Arial Narrow"/>
              </a:rPr>
              <a:t>]</a:t>
            </a:r>
            <a:r>
              <a:rPr lang="en-US" sz="1700" b="1" dirty="0" err="1">
                <a:solidFill>
                  <a:schemeClr val="bg1"/>
                </a:solidFill>
                <a:effectLst>
                  <a:glow rad="76200">
                    <a:schemeClr val="tx1">
                      <a:alpha val="75000"/>
                    </a:schemeClr>
                  </a:glow>
                </a:effectLst>
                <a:latin typeface="Arial Narrow"/>
                <a:ea typeface="ＭＳ Ｐゴシック" charset="0"/>
                <a:cs typeface="Arial Narrow"/>
              </a:rPr>
              <a:t>anged</a:t>
            </a:r>
            <a:r>
              <a:rPr lang="en-US" sz="1700" b="1" dirty="0">
                <a:solidFill>
                  <a:schemeClr val="bg1"/>
                </a:solidFill>
                <a:effectLst>
                  <a:glow rad="76200">
                    <a:schemeClr val="tx1">
                      <a:alpha val="75000"/>
                    </a:schemeClr>
                  </a:glow>
                </a:effectLst>
                <a:latin typeface="Arial Narrow"/>
                <a:ea typeface="ＭＳ Ｐゴシック" charset="0"/>
                <a:cs typeface="Arial Narrow"/>
              </a:rPr>
              <a:t>, [when] as many as ten me[n] (solemnly) meet together</a:t>
            </a:r>
          </a:p>
        </p:txBody>
      </p:sp>
      <p:sp>
        <p:nvSpPr>
          <p:cNvPr id="2" name="Rectangle 1"/>
          <p:cNvSpPr/>
          <p:nvPr/>
        </p:nvSpPr>
        <p:spPr>
          <a:xfrm>
            <a:off x="169664" y="109835"/>
            <a:ext cx="8974336" cy="369332"/>
          </a:xfrm>
          <a:prstGeom prst="rect">
            <a:avLst/>
          </a:prstGeom>
        </p:spPr>
        <p:txBody>
          <a:bodyPr wrap="square">
            <a:spAutoFit/>
          </a:bodyPr>
          <a:lstStyle/>
          <a:p>
            <a:r>
              <a:rPr lang="en-US" b="1" i="1" dirty="0">
                <a:solidFill>
                  <a:srgbClr val="FFE641"/>
                </a:solidFill>
                <a:effectLst>
                  <a:glow rad="76200">
                    <a:schemeClr val="tx1">
                      <a:alpha val="75000"/>
                    </a:schemeClr>
                  </a:glow>
                </a:effectLst>
                <a:latin typeface="Arial Narrow"/>
                <a:ea typeface="ＭＳ Ｐゴシック" charset="0"/>
                <a:cs typeface="Arial Narrow"/>
              </a:rPr>
              <a:t>Messianic Rule </a:t>
            </a:r>
            <a:r>
              <a:rPr lang="en-US" b="1" dirty="0">
                <a:solidFill>
                  <a:srgbClr val="FFE641"/>
                </a:solidFill>
                <a:effectLst>
                  <a:glow rad="76200">
                    <a:schemeClr val="tx1">
                      <a:alpha val="75000"/>
                    </a:schemeClr>
                  </a:glow>
                </a:effectLst>
                <a:latin typeface="Arial Narrow"/>
                <a:ea typeface="ＭＳ Ｐゴシック" charset="0"/>
                <a:cs typeface="Arial Narrow"/>
              </a:rPr>
              <a:t>(</a:t>
            </a:r>
            <a:r>
              <a:rPr lang="en-US" b="1" i="1" dirty="0">
                <a:solidFill>
                  <a:srgbClr val="FFE641"/>
                </a:solidFill>
                <a:effectLst>
                  <a:glow rad="76200">
                    <a:schemeClr val="tx1">
                      <a:alpha val="75000"/>
                    </a:schemeClr>
                  </a:glow>
                </a:effectLst>
                <a:latin typeface="Arial Narrow"/>
                <a:ea typeface="ＭＳ Ｐゴシック" charset="0"/>
                <a:cs typeface="Arial Narrow"/>
              </a:rPr>
              <a:t>1QS</a:t>
            </a:r>
            <a:r>
              <a:rPr lang="en-US" b="1" dirty="0">
                <a:solidFill>
                  <a:srgbClr val="FFE641"/>
                </a:solidFill>
                <a:effectLst>
                  <a:glow rad="76200">
                    <a:schemeClr val="tx1">
                      <a:alpha val="75000"/>
                    </a:schemeClr>
                  </a:glow>
                </a:effectLst>
                <a:latin typeface="Arial Narrow"/>
                <a:ea typeface="ＭＳ Ｐゴシック" charset="0"/>
                <a:cs typeface="Arial Narrow"/>
              </a:rPr>
              <a:t> 1.11-22) </a:t>
            </a:r>
            <a:r>
              <a:rPr lang="en-US" b="1" i="1" dirty="0">
                <a:solidFill>
                  <a:srgbClr val="FFE641"/>
                </a:solidFill>
                <a:effectLst>
                  <a:glow rad="76200">
                    <a:schemeClr val="tx1">
                      <a:alpha val="75000"/>
                    </a:schemeClr>
                  </a:glow>
                </a:effectLst>
                <a:latin typeface="Arial Narrow"/>
                <a:ea typeface="ＭＳ Ｐゴシック" charset="0"/>
                <a:cs typeface="Arial Narrow"/>
              </a:rPr>
              <a:t>Princeton Theological Seminary Dead Sea Scrolls Project </a:t>
            </a:r>
            <a:r>
              <a:rPr lang="en-US" b="1" dirty="0">
                <a:solidFill>
                  <a:srgbClr val="FFE641"/>
                </a:solidFill>
                <a:effectLst>
                  <a:glow rad="76200">
                    <a:schemeClr val="tx1">
                      <a:alpha val="75000"/>
                    </a:schemeClr>
                  </a:glow>
                </a:effectLst>
                <a:latin typeface="Arial Narrow"/>
                <a:ea typeface="ＭＳ Ｐゴシック" charset="0"/>
                <a:cs typeface="Arial Narrow"/>
              </a:rPr>
              <a:t>Volume 1 </a:t>
            </a:r>
            <a:endParaRPr lang="en-US" dirty="0">
              <a:solidFill>
                <a:srgbClr val="FFE641"/>
              </a:solidFill>
              <a:effectLst>
                <a:glow rad="76200">
                  <a:schemeClr val="tx1">
                    <a:alpha val="75000"/>
                  </a:schemeClr>
                </a:glow>
              </a:effectLst>
              <a:latin typeface="Arial Narrow"/>
              <a:ea typeface="ＭＳ Ｐゴシック" charset="0"/>
              <a:cs typeface="Arial Narrow"/>
            </a:endParaRPr>
          </a:p>
        </p:txBody>
      </p:sp>
    </p:spTree>
    <p:extLst>
      <p:ext uri="{BB962C8B-B14F-4D97-AF65-F5344CB8AC3E}">
        <p14:creationId xmlns:p14="http://schemas.microsoft.com/office/powerpoint/2010/main" val="584343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r. Price at Qumr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2856" cy="6858000"/>
          </a:xfrm>
          <a:prstGeom prst="rect">
            <a:avLst/>
          </a:prstGeom>
        </p:spPr>
      </p:pic>
      <p:sp>
        <p:nvSpPr>
          <p:cNvPr id="2" name="TextBox 1"/>
          <p:cNvSpPr txBox="1"/>
          <p:nvPr/>
        </p:nvSpPr>
        <p:spPr>
          <a:xfrm>
            <a:off x="4444532" y="250168"/>
            <a:ext cx="4309850" cy="1286506"/>
          </a:xfrm>
          <a:prstGeom prst="rect">
            <a:avLst/>
          </a:prstGeom>
          <a:noFill/>
        </p:spPr>
        <p:txBody>
          <a:bodyPr wrap="square" rtlCol="0">
            <a:spAutoFit/>
          </a:bodyPr>
          <a:lstStyle/>
          <a:p>
            <a:pPr algn="ctr">
              <a:lnSpc>
                <a:spcPct val="80000"/>
              </a:lnSpc>
            </a:pPr>
            <a:r>
              <a:rPr lang="en-US" sz="2400" b="1" dirty="0" smtClean="0">
                <a:solidFill>
                  <a:schemeClr val="bg1"/>
                </a:solidFill>
                <a:effectLst>
                  <a:glow rad="101600">
                    <a:schemeClr val="tx1">
                      <a:alpha val="75000"/>
                    </a:schemeClr>
                  </a:glow>
                </a:effectLst>
                <a:latin typeface="Arial Narrow"/>
                <a:cs typeface="Arial Narrow"/>
              </a:rPr>
              <a:t>Dr. Price uncovering animal bone deposit at Qumran</a:t>
            </a:r>
          </a:p>
          <a:p>
            <a:pPr algn="ctr">
              <a:lnSpc>
                <a:spcPct val="80000"/>
              </a:lnSpc>
            </a:pPr>
            <a:r>
              <a:rPr lang="en-US" sz="2400" b="1" dirty="0" smtClean="0">
                <a:solidFill>
                  <a:schemeClr val="bg1"/>
                </a:solidFill>
                <a:effectLst>
                  <a:glow rad="101600">
                    <a:schemeClr val="tx1">
                      <a:alpha val="75000"/>
                    </a:schemeClr>
                  </a:glow>
                </a:effectLst>
                <a:latin typeface="Arial Narrow"/>
                <a:cs typeface="Arial Narrow"/>
              </a:rPr>
              <a:t>(remains of the ritual meal based on the Messianic Banquet</a:t>
            </a:r>
            <a:endParaRPr lang="en-US" sz="2400" b="1" dirty="0">
              <a:solidFill>
                <a:schemeClr val="bg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309303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03-02 at 3.47.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42191"/>
          </a:xfrm>
          <a:prstGeom prst="rect">
            <a:avLst/>
          </a:prstGeom>
        </p:spPr>
      </p:pic>
      <p:sp>
        <p:nvSpPr>
          <p:cNvPr id="4" name="Rectangle 3"/>
          <p:cNvSpPr/>
          <p:nvPr/>
        </p:nvSpPr>
        <p:spPr>
          <a:xfrm>
            <a:off x="368300" y="1044254"/>
            <a:ext cx="8496300" cy="5500481"/>
          </a:xfrm>
          <a:prstGeom prst="rect">
            <a:avLst/>
          </a:prstGeom>
        </p:spPr>
        <p:txBody>
          <a:bodyPr wrap="square">
            <a:spAutoFit/>
          </a:bodyPr>
          <a:lstStyle/>
          <a:p>
            <a:pPr>
              <a:lnSpc>
                <a:spcPct val="90000"/>
              </a:lnSpc>
            </a:pPr>
            <a:r>
              <a:rPr lang="en-US" sz="2600" b="1" dirty="0">
                <a:solidFill>
                  <a:schemeClr val="bg1"/>
                </a:solidFill>
                <a:effectLst>
                  <a:glow rad="101600">
                    <a:schemeClr val="tx1">
                      <a:alpha val="75000"/>
                    </a:schemeClr>
                  </a:glow>
                </a:effectLst>
              </a:rPr>
              <a:t>“O Jerusalem, Jerusalem, who kills the prophets and stones those who are sent to her! How often I wanted to gather your children together, the way a hen gathers her chicks under her wings, and you were unwilling. “Behold, </a:t>
            </a:r>
            <a:r>
              <a:rPr lang="en-US" sz="2600" b="1" dirty="0">
                <a:solidFill>
                  <a:srgbClr val="FFF196"/>
                </a:solidFill>
                <a:effectLst>
                  <a:glow rad="101600">
                    <a:schemeClr val="tx1">
                      <a:alpha val="75000"/>
                    </a:schemeClr>
                  </a:glow>
                </a:effectLst>
              </a:rPr>
              <a:t>your</a:t>
            </a:r>
            <a:r>
              <a:rPr lang="en-US" sz="2600" b="1" dirty="0">
                <a:solidFill>
                  <a:schemeClr val="bg1"/>
                </a:solidFill>
                <a:effectLst>
                  <a:glow rad="101600">
                    <a:schemeClr val="tx1">
                      <a:alpha val="75000"/>
                    </a:schemeClr>
                  </a:glow>
                </a:effectLst>
              </a:rPr>
              <a:t> </a:t>
            </a:r>
            <a:r>
              <a:rPr lang="en-US" sz="2600" b="1" dirty="0">
                <a:solidFill>
                  <a:srgbClr val="FFF196"/>
                </a:solidFill>
                <a:effectLst>
                  <a:glow rad="101600">
                    <a:schemeClr val="tx1">
                      <a:alpha val="75000"/>
                    </a:schemeClr>
                  </a:glow>
                </a:effectLst>
              </a:rPr>
              <a:t>house</a:t>
            </a:r>
            <a:r>
              <a:rPr lang="en-US" sz="2600" b="1" dirty="0">
                <a:solidFill>
                  <a:schemeClr val="bg1"/>
                </a:solidFill>
                <a:effectLst>
                  <a:glow rad="101600">
                    <a:schemeClr val="tx1">
                      <a:alpha val="75000"/>
                    </a:schemeClr>
                  </a:glow>
                </a:effectLst>
              </a:rPr>
              <a:t> is being left to you desolate! “For I say to you, from now on you shall not see Me</a:t>
            </a:r>
            <a:r>
              <a:rPr lang="en-US" sz="2600" b="1" dirty="0">
                <a:solidFill>
                  <a:srgbClr val="FFF196"/>
                </a:solidFill>
                <a:effectLst>
                  <a:glow rad="101600">
                    <a:schemeClr val="tx1">
                      <a:alpha val="75000"/>
                    </a:schemeClr>
                  </a:glow>
                </a:effectLst>
              </a:rPr>
              <a:t> until </a:t>
            </a:r>
            <a:r>
              <a:rPr lang="en-US" sz="2600" b="1" dirty="0">
                <a:solidFill>
                  <a:schemeClr val="bg1"/>
                </a:solidFill>
                <a:effectLst>
                  <a:glow rad="101600">
                    <a:schemeClr val="tx1">
                      <a:alpha val="75000"/>
                    </a:schemeClr>
                  </a:glow>
                </a:effectLst>
              </a:rPr>
              <a:t>you say, </a:t>
            </a:r>
            <a:r>
              <a:rPr lang="en-US" sz="2600" b="1" dirty="0" smtClean="0">
                <a:solidFill>
                  <a:schemeClr val="bg1"/>
                </a:solidFill>
                <a:effectLst>
                  <a:glow rad="101600">
                    <a:schemeClr val="tx1">
                      <a:alpha val="75000"/>
                    </a:schemeClr>
                  </a:glow>
                </a:effectLst>
              </a:rPr>
              <a:t>‘</a:t>
            </a:r>
            <a:r>
              <a:rPr lang="en-US" sz="2600" b="1" dirty="0" smtClean="0">
                <a:solidFill>
                  <a:srgbClr val="FFF196"/>
                </a:solidFill>
                <a:effectLst>
                  <a:glow rad="101600">
                    <a:schemeClr val="tx1">
                      <a:alpha val="75000"/>
                    </a:schemeClr>
                  </a:glow>
                </a:effectLst>
              </a:rPr>
              <a:t>Blessed is He Who comes in the Name of the </a:t>
            </a:r>
            <a:r>
              <a:rPr lang="en-US" sz="2600" b="1" dirty="0">
                <a:solidFill>
                  <a:srgbClr val="FFF196"/>
                </a:solidFill>
                <a:effectLst>
                  <a:glow rad="101600">
                    <a:schemeClr val="tx1">
                      <a:alpha val="75000"/>
                    </a:schemeClr>
                  </a:glow>
                </a:effectLst>
              </a:rPr>
              <a:t>LORD</a:t>
            </a:r>
            <a:r>
              <a:rPr lang="en-US" sz="2600" b="1" dirty="0">
                <a:solidFill>
                  <a:schemeClr val="bg1"/>
                </a:solidFill>
                <a:effectLst>
                  <a:glow rad="101600">
                    <a:schemeClr val="tx1">
                      <a:alpha val="75000"/>
                    </a:schemeClr>
                  </a:glow>
                </a:effectLst>
              </a:rPr>
              <a:t>!’” </a:t>
            </a:r>
          </a:p>
          <a:p>
            <a:pPr>
              <a:lnSpc>
                <a:spcPct val="90000"/>
              </a:lnSpc>
            </a:pPr>
            <a:r>
              <a:rPr lang="en-US" b="1" dirty="0">
                <a:solidFill>
                  <a:schemeClr val="bg1"/>
                </a:solidFill>
                <a:effectLst>
                  <a:glow rad="101600">
                    <a:schemeClr val="tx1">
                      <a:alpha val="75000"/>
                    </a:schemeClr>
                  </a:glow>
                </a:effectLst>
              </a:rPr>
              <a:t> </a:t>
            </a:r>
          </a:p>
          <a:p>
            <a:pPr>
              <a:lnSpc>
                <a:spcPct val="90000"/>
              </a:lnSpc>
            </a:pPr>
            <a:r>
              <a:rPr lang="en-US" sz="2600" b="1" dirty="0">
                <a:solidFill>
                  <a:schemeClr val="bg1"/>
                </a:solidFill>
                <a:effectLst>
                  <a:glow rad="101600">
                    <a:schemeClr val="tx1">
                      <a:alpha val="75000"/>
                    </a:schemeClr>
                  </a:glow>
                </a:effectLst>
              </a:rPr>
              <a:t>“O Jerusalem, Jerusalem, </a:t>
            </a:r>
            <a:r>
              <a:rPr lang="en-US" sz="2600" b="1" i="1" dirty="0">
                <a:solidFill>
                  <a:schemeClr val="bg1"/>
                </a:solidFill>
                <a:effectLst>
                  <a:glow rad="101600">
                    <a:schemeClr val="tx1">
                      <a:alpha val="75000"/>
                    </a:schemeClr>
                  </a:glow>
                </a:effectLst>
              </a:rPr>
              <a:t>the city</a:t>
            </a:r>
            <a:r>
              <a:rPr lang="en-US" sz="2600" b="1" dirty="0">
                <a:solidFill>
                  <a:schemeClr val="bg1"/>
                </a:solidFill>
                <a:effectLst>
                  <a:glow rad="101600">
                    <a:schemeClr val="tx1">
                      <a:alpha val="75000"/>
                    </a:schemeClr>
                  </a:glow>
                </a:effectLst>
              </a:rPr>
              <a:t> that kills the prophets and stones those sent to her! How often I wanted to gather your children together, just as a hen </a:t>
            </a:r>
            <a:r>
              <a:rPr lang="en-US" sz="2600" b="1" i="1" dirty="0">
                <a:solidFill>
                  <a:schemeClr val="bg1"/>
                </a:solidFill>
                <a:effectLst>
                  <a:glow rad="101600">
                    <a:schemeClr val="tx1">
                      <a:alpha val="75000"/>
                    </a:schemeClr>
                  </a:glow>
                </a:effectLst>
              </a:rPr>
              <a:t>gathers</a:t>
            </a:r>
            <a:r>
              <a:rPr lang="en-US" sz="2600" b="1" dirty="0">
                <a:solidFill>
                  <a:schemeClr val="bg1"/>
                </a:solidFill>
                <a:effectLst>
                  <a:glow rad="101600">
                    <a:schemeClr val="tx1">
                      <a:alpha val="75000"/>
                    </a:schemeClr>
                  </a:glow>
                </a:effectLst>
              </a:rPr>
              <a:t> her brood under her wings, and you would not </a:t>
            </a:r>
            <a:r>
              <a:rPr lang="en-US" sz="2600" b="1" i="1" dirty="0">
                <a:solidFill>
                  <a:schemeClr val="bg1"/>
                </a:solidFill>
                <a:effectLst>
                  <a:glow rad="101600">
                    <a:schemeClr val="tx1">
                      <a:alpha val="75000"/>
                    </a:schemeClr>
                  </a:glow>
                </a:effectLst>
              </a:rPr>
              <a:t>have it!</a:t>
            </a:r>
            <a:r>
              <a:rPr lang="en-US" sz="2600" b="1" dirty="0">
                <a:solidFill>
                  <a:schemeClr val="bg1"/>
                </a:solidFill>
                <a:effectLst>
                  <a:glow rad="101600">
                    <a:schemeClr val="tx1">
                      <a:alpha val="75000"/>
                    </a:schemeClr>
                  </a:glow>
                </a:effectLst>
              </a:rPr>
              <a:t> “Behold, </a:t>
            </a:r>
            <a:r>
              <a:rPr lang="en-US" sz="2600" b="1" dirty="0">
                <a:solidFill>
                  <a:srgbClr val="FFF196"/>
                </a:solidFill>
                <a:effectLst>
                  <a:glow rad="101600">
                    <a:schemeClr val="tx1">
                      <a:alpha val="75000"/>
                    </a:schemeClr>
                  </a:glow>
                </a:effectLst>
              </a:rPr>
              <a:t>your</a:t>
            </a:r>
            <a:r>
              <a:rPr lang="en-US" sz="2600" b="1" dirty="0">
                <a:solidFill>
                  <a:schemeClr val="bg1"/>
                </a:solidFill>
                <a:effectLst>
                  <a:glow rad="101600">
                    <a:schemeClr val="tx1">
                      <a:alpha val="75000"/>
                    </a:schemeClr>
                  </a:glow>
                </a:effectLst>
              </a:rPr>
              <a:t> </a:t>
            </a:r>
            <a:r>
              <a:rPr lang="en-US" sz="2600" b="1" dirty="0">
                <a:solidFill>
                  <a:srgbClr val="FFF196"/>
                </a:solidFill>
                <a:effectLst>
                  <a:glow rad="101600">
                    <a:schemeClr val="tx1">
                      <a:alpha val="75000"/>
                    </a:schemeClr>
                  </a:glow>
                </a:effectLst>
              </a:rPr>
              <a:t>house</a:t>
            </a:r>
            <a:r>
              <a:rPr lang="en-US" sz="2600" b="1" dirty="0">
                <a:solidFill>
                  <a:schemeClr val="bg1"/>
                </a:solidFill>
                <a:effectLst>
                  <a:glow rad="101600">
                    <a:schemeClr val="tx1">
                      <a:alpha val="75000"/>
                    </a:schemeClr>
                  </a:glow>
                </a:effectLst>
              </a:rPr>
              <a:t> is left to you </a:t>
            </a:r>
            <a:r>
              <a:rPr lang="en-US" sz="2600" b="1" i="1" dirty="0">
                <a:solidFill>
                  <a:schemeClr val="bg1"/>
                </a:solidFill>
                <a:effectLst>
                  <a:glow rad="101600">
                    <a:schemeClr val="tx1">
                      <a:alpha val="75000"/>
                    </a:schemeClr>
                  </a:glow>
                </a:effectLst>
              </a:rPr>
              <a:t>desolate;</a:t>
            </a:r>
            <a:r>
              <a:rPr lang="en-US" sz="2600" b="1" dirty="0">
                <a:solidFill>
                  <a:schemeClr val="bg1"/>
                </a:solidFill>
                <a:effectLst>
                  <a:glow rad="101600">
                    <a:schemeClr val="tx1">
                      <a:alpha val="75000"/>
                    </a:schemeClr>
                  </a:glow>
                </a:effectLst>
              </a:rPr>
              <a:t> and I say to you, you shall not see Me </a:t>
            </a:r>
            <a:r>
              <a:rPr lang="en-US" sz="2600" b="1" dirty="0">
                <a:solidFill>
                  <a:srgbClr val="FFF196"/>
                </a:solidFill>
                <a:effectLst>
                  <a:glow rad="101600">
                    <a:schemeClr val="tx1">
                      <a:alpha val="75000"/>
                    </a:schemeClr>
                  </a:glow>
                </a:effectLst>
              </a:rPr>
              <a:t>until </a:t>
            </a:r>
            <a:r>
              <a:rPr lang="en-US" sz="2600" b="1" i="1" dirty="0">
                <a:solidFill>
                  <a:srgbClr val="FFF196"/>
                </a:solidFill>
                <a:effectLst>
                  <a:glow rad="101600">
                    <a:schemeClr val="tx1">
                      <a:alpha val="75000"/>
                    </a:schemeClr>
                  </a:glow>
                </a:effectLst>
              </a:rPr>
              <a:t>the time</a:t>
            </a:r>
            <a:r>
              <a:rPr lang="en-US" sz="2600" b="1" dirty="0">
                <a:solidFill>
                  <a:srgbClr val="FFF196"/>
                </a:solidFill>
                <a:effectLst>
                  <a:glow rad="101600">
                    <a:schemeClr val="tx1">
                      <a:alpha val="75000"/>
                    </a:schemeClr>
                  </a:glow>
                </a:effectLst>
              </a:rPr>
              <a:t> comes </a:t>
            </a:r>
            <a:r>
              <a:rPr lang="en-US" sz="2600" b="1" dirty="0">
                <a:solidFill>
                  <a:schemeClr val="bg1"/>
                </a:solidFill>
                <a:effectLst>
                  <a:glow rad="101600">
                    <a:schemeClr val="tx1">
                      <a:alpha val="75000"/>
                    </a:schemeClr>
                  </a:glow>
                </a:effectLst>
              </a:rPr>
              <a:t>when you say, </a:t>
            </a:r>
            <a:r>
              <a:rPr lang="en-US" sz="2600" b="1" dirty="0" smtClean="0">
                <a:solidFill>
                  <a:schemeClr val="bg1"/>
                </a:solidFill>
                <a:effectLst>
                  <a:glow rad="101600">
                    <a:schemeClr val="tx1">
                      <a:alpha val="75000"/>
                    </a:schemeClr>
                  </a:glow>
                </a:effectLst>
              </a:rPr>
              <a:t>‘</a:t>
            </a:r>
            <a:r>
              <a:rPr lang="en-US" sz="2600" b="1" dirty="0" smtClean="0">
                <a:solidFill>
                  <a:srgbClr val="FFF196"/>
                </a:solidFill>
                <a:effectLst>
                  <a:glow rad="101600">
                    <a:schemeClr val="tx1">
                      <a:alpha val="75000"/>
                    </a:schemeClr>
                  </a:glow>
                </a:effectLst>
              </a:rPr>
              <a:t>Blessed is He Who comes in the Name of the </a:t>
            </a:r>
            <a:r>
              <a:rPr lang="en-US" sz="2600" b="1" dirty="0">
                <a:solidFill>
                  <a:srgbClr val="FFF196"/>
                </a:solidFill>
                <a:effectLst>
                  <a:glow rad="101600">
                    <a:schemeClr val="tx1">
                      <a:alpha val="75000"/>
                    </a:schemeClr>
                  </a:glow>
                </a:effectLst>
              </a:rPr>
              <a:t>LORD</a:t>
            </a:r>
            <a:r>
              <a:rPr lang="en-US" sz="2600" b="1" dirty="0">
                <a:solidFill>
                  <a:schemeClr val="bg1"/>
                </a:solidFill>
                <a:effectLst>
                  <a:glow rad="101600">
                    <a:schemeClr val="tx1">
                      <a:alpha val="75000"/>
                    </a:schemeClr>
                  </a:glow>
                </a:effectLst>
              </a:rPr>
              <a:t>!’</a:t>
            </a:r>
            <a:r>
              <a:rPr lang="en-US" sz="2600" b="1" dirty="0" smtClean="0">
                <a:solidFill>
                  <a:schemeClr val="bg1"/>
                </a:solidFill>
                <a:effectLst>
                  <a:glow rad="101600">
                    <a:schemeClr val="tx1">
                      <a:alpha val="75000"/>
                    </a:schemeClr>
                  </a:glow>
                </a:effectLst>
              </a:rPr>
              <a:t>”</a:t>
            </a:r>
            <a:endParaRPr lang="en-US" sz="2600" b="1" dirty="0">
              <a:solidFill>
                <a:schemeClr val="bg1"/>
              </a:solidFill>
              <a:effectLst>
                <a:glow rad="101600">
                  <a:schemeClr val="tx1">
                    <a:alpha val="75000"/>
                  </a:schemeClr>
                </a:glow>
              </a:effectLst>
            </a:endParaRPr>
          </a:p>
        </p:txBody>
      </p:sp>
      <p:sp>
        <p:nvSpPr>
          <p:cNvPr id="5" name="Rectangle 4"/>
          <p:cNvSpPr/>
          <p:nvPr/>
        </p:nvSpPr>
        <p:spPr>
          <a:xfrm>
            <a:off x="1671203" y="234434"/>
            <a:ext cx="5880536" cy="584776"/>
          </a:xfrm>
          <a:prstGeom prst="rect">
            <a:avLst/>
          </a:prstGeom>
        </p:spPr>
        <p:txBody>
          <a:bodyPr wrap="none">
            <a:spAutoFit/>
          </a:bodyPr>
          <a:lstStyle/>
          <a:p>
            <a:r>
              <a:rPr lang="en-US" sz="3200" b="1" dirty="0">
                <a:solidFill>
                  <a:srgbClr val="FFE641"/>
                </a:solidFill>
                <a:effectLst>
                  <a:glow rad="101600">
                    <a:schemeClr val="tx1">
                      <a:alpha val="75000"/>
                    </a:schemeClr>
                  </a:glow>
                </a:effectLst>
              </a:rPr>
              <a:t>Matthew 23:37-</a:t>
            </a:r>
            <a:r>
              <a:rPr lang="en-US" sz="3200" b="1" dirty="0" smtClean="0">
                <a:solidFill>
                  <a:srgbClr val="FFE641"/>
                </a:solidFill>
                <a:effectLst>
                  <a:glow rad="101600">
                    <a:schemeClr val="tx1">
                      <a:alpha val="75000"/>
                    </a:schemeClr>
                  </a:glow>
                </a:effectLst>
              </a:rPr>
              <a:t>39</a:t>
            </a:r>
            <a:r>
              <a:rPr lang="en-US" sz="3200" dirty="0" smtClean="0">
                <a:solidFill>
                  <a:srgbClr val="FFE641"/>
                </a:solidFill>
                <a:effectLst>
                  <a:glow rad="101600">
                    <a:schemeClr val="tx1">
                      <a:alpha val="75000"/>
                    </a:schemeClr>
                  </a:glow>
                </a:effectLst>
              </a:rPr>
              <a:t>/</a:t>
            </a:r>
            <a:r>
              <a:rPr lang="en-US" sz="3200" b="1" dirty="0" smtClean="0">
                <a:solidFill>
                  <a:srgbClr val="FFE641"/>
                </a:solidFill>
                <a:effectLst>
                  <a:glow rad="101600">
                    <a:schemeClr val="tx1">
                      <a:alpha val="75000"/>
                    </a:schemeClr>
                  </a:glow>
                </a:effectLst>
              </a:rPr>
              <a:t>Luke </a:t>
            </a:r>
            <a:r>
              <a:rPr lang="en-US" sz="3200" b="1" dirty="0">
                <a:solidFill>
                  <a:srgbClr val="FFE641"/>
                </a:solidFill>
                <a:effectLst>
                  <a:glow rad="101600">
                    <a:schemeClr val="tx1">
                      <a:alpha val="75000"/>
                    </a:schemeClr>
                  </a:glow>
                </a:effectLst>
              </a:rPr>
              <a:t>13:34-35</a:t>
            </a:r>
            <a:endParaRPr lang="en-US" sz="3200" dirty="0">
              <a:solidFill>
                <a:srgbClr val="FFE641"/>
              </a:solidFill>
              <a:effectLst>
                <a:glow rad="101600">
                  <a:schemeClr val="tx1">
                    <a:alpha val="75000"/>
                  </a:schemeClr>
                </a:glow>
              </a:effectLst>
            </a:endParaRPr>
          </a:p>
        </p:txBody>
      </p:sp>
    </p:spTree>
    <p:extLst>
      <p:ext uri="{BB962C8B-B14F-4D97-AF65-F5344CB8AC3E}">
        <p14:creationId xmlns:p14="http://schemas.microsoft.com/office/powerpoint/2010/main" val="294837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612300"/>
            <a:ext cx="9245600" cy="6457150"/>
          </a:xfrm>
          <a:prstGeom prst="rect">
            <a:avLst/>
          </a:prstGeom>
        </p:spPr>
        <p:txBody>
          <a:bodyPr wrap="square">
            <a:spAutoFit/>
          </a:bodyPr>
          <a:lstStyle/>
          <a:p>
            <a:pPr>
              <a:lnSpc>
                <a:spcPct val="80000"/>
              </a:lnSpc>
            </a:pPr>
            <a:r>
              <a:rPr lang="en-US" sz="2400" b="1" dirty="0" smtClean="0">
                <a:solidFill>
                  <a:srgbClr val="FFE641"/>
                </a:solidFill>
                <a:effectLst>
                  <a:glow rad="101600">
                    <a:schemeClr val="tx1">
                      <a:alpha val="75000"/>
                    </a:schemeClr>
                  </a:glow>
                </a:effectLst>
                <a:latin typeface="Arial Narrow"/>
                <a:cs typeface="Arial Narrow"/>
              </a:rPr>
              <a:t>19</a:t>
            </a:r>
            <a:r>
              <a:rPr lang="en-US" sz="2400" b="1" dirty="0" smtClean="0">
                <a:solidFill>
                  <a:schemeClr val="bg1"/>
                </a:solidFill>
                <a:effectLst>
                  <a:glow rad="101600">
                    <a:schemeClr val="tx1">
                      <a:alpha val="75000"/>
                    </a:schemeClr>
                  </a:glow>
                </a:effectLst>
                <a:latin typeface="Arial Narrow"/>
                <a:cs typeface="Arial Narrow"/>
              </a:rPr>
              <a:t>  Open </a:t>
            </a:r>
            <a:r>
              <a:rPr lang="en-US" sz="2400" b="1" dirty="0">
                <a:solidFill>
                  <a:schemeClr val="bg1"/>
                </a:solidFill>
                <a:effectLst>
                  <a:glow rad="101600">
                    <a:schemeClr val="tx1">
                      <a:alpha val="75000"/>
                    </a:schemeClr>
                  </a:glow>
                </a:effectLst>
                <a:latin typeface="Arial Narrow"/>
                <a:cs typeface="Arial Narrow"/>
              </a:rPr>
              <a:t>to me the gates of righteousness</a:t>
            </a:r>
            <a:r>
              <a:rPr lang="en-US" sz="2400" b="1" dirty="0" smtClean="0">
                <a:solidFill>
                  <a:schemeClr val="bg1"/>
                </a:solidFill>
                <a:effectLst>
                  <a:glow rad="101600">
                    <a:schemeClr val="tx1">
                      <a:alpha val="75000"/>
                    </a:schemeClr>
                  </a:glow>
                </a:effectLst>
                <a:latin typeface="Arial Narrow"/>
                <a:cs typeface="Arial Narrow"/>
              </a:rPr>
              <a:t>; I </a:t>
            </a:r>
            <a:r>
              <a:rPr lang="en-US" sz="2400" b="1" dirty="0">
                <a:solidFill>
                  <a:schemeClr val="bg1"/>
                </a:solidFill>
                <a:effectLst>
                  <a:glow rad="101600">
                    <a:schemeClr val="tx1">
                      <a:alpha val="75000"/>
                    </a:schemeClr>
                  </a:glow>
                </a:effectLst>
                <a:latin typeface="Arial Narrow"/>
                <a:cs typeface="Arial Narrow"/>
              </a:rPr>
              <a:t>shall enter through them, I </a:t>
            </a:r>
            <a:endParaRPr lang="en-US" sz="2400" b="1" dirty="0" smtClean="0">
              <a:solidFill>
                <a:schemeClr val="bg1"/>
              </a:solidFill>
              <a:effectLst>
                <a:glow rad="101600">
                  <a:schemeClr val="tx1">
                    <a:alpha val="75000"/>
                  </a:schemeClr>
                </a:glow>
              </a:effectLst>
              <a:latin typeface="Arial Narrow"/>
              <a:cs typeface="Arial Narrow"/>
            </a:endParaRPr>
          </a:p>
          <a:p>
            <a:pPr>
              <a:lnSpc>
                <a:spcPct val="80000"/>
              </a:lnSpc>
            </a:pPr>
            <a:r>
              <a:rPr lang="en-US" sz="2400" b="1" dirty="0">
                <a:solidFill>
                  <a:schemeClr val="bg1"/>
                </a:solidFill>
                <a:effectLst>
                  <a:glow rad="101600">
                    <a:schemeClr val="tx1">
                      <a:alpha val="75000"/>
                    </a:schemeClr>
                  </a:glow>
                </a:effectLst>
                <a:latin typeface="Arial Narrow"/>
                <a:cs typeface="Arial Narrow"/>
              </a:rPr>
              <a:t> </a:t>
            </a:r>
            <a:r>
              <a:rPr lang="en-US" sz="2400" b="1" dirty="0" smtClean="0">
                <a:solidFill>
                  <a:schemeClr val="bg1"/>
                </a:solidFill>
                <a:effectLst>
                  <a:glow rad="101600">
                    <a:schemeClr val="tx1">
                      <a:alpha val="75000"/>
                    </a:schemeClr>
                  </a:glow>
                </a:effectLst>
                <a:latin typeface="Arial Narrow"/>
                <a:cs typeface="Arial Narrow"/>
              </a:rPr>
              <a:t>     shall </a:t>
            </a:r>
            <a:r>
              <a:rPr lang="en-US" sz="2400" b="1" dirty="0">
                <a:solidFill>
                  <a:schemeClr val="bg1"/>
                </a:solidFill>
                <a:effectLst>
                  <a:glow rad="101600">
                    <a:schemeClr val="tx1">
                      <a:alpha val="75000"/>
                    </a:schemeClr>
                  </a:glow>
                </a:effectLst>
                <a:latin typeface="Arial Narrow"/>
                <a:cs typeface="Arial Narrow"/>
              </a:rPr>
              <a:t>give thanks to </a:t>
            </a:r>
            <a:r>
              <a:rPr lang="en-US" sz="2400" b="1" dirty="0" smtClean="0">
                <a:solidFill>
                  <a:schemeClr val="bg1"/>
                </a:solidFill>
                <a:effectLst>
                  <a:glow rad="101600">
                    <a:schemeClr val="tx1">
                      <a:alpha val="75000"/>
                    </a:schemeClr>
                  </a:glow>
                </a:effectLst>
                <a:latin typeface="Arial Narrow"/>
                <a:cs typeface="Arial Narrow"/>
              </a:rPr>
              <a:t>the </a:t>
            </a:r>
            <a:r>
              <a:rPr lang="en-US" sz="2400" b="1" dirty="0">
                <a:solidFill>
                  <a:schemeClr val="bg1"/>
                </a:solidFill>
                <a:effectLst>
                  <a:glow rad="101600">
                    <a:schemeClr val="tx1">
                      <a:alpha val="75000"/>
                    </a:schemeClr>
                  </a:glow>
                </a:effectLst>
                <a:latin typeface="Arial Narrow"/>
                <a:cs typeface="Arial Narrow"/>
              </a:rPr>
              <a:t>LORD. </a:t>
            </a:r>
            <a:endParaRPr lang="en-US" sz="2400" b="1" dirty="0" smtClean="0">
              <a:solidFill>
                <a:schemeClr val="bg1"/>
              </a:solidFill>
              <a:effectLst>
                <a:glow rad="101600">
                  <a:schemeClr val="tx1">
                    <a:alpha val="75000"/>
                  </a:schemeClr>
                </a:glow>
              </a:effectLst>
              <a:latin typeface="Arial Narrow"/>
              <a:cs typeface="Arial Narrow"/>
            </a:endParaRPr>
          </a:p>
          <a:p>
            <a:pPr>
              <a:lnSpc>
                <a:spcPct val="80000"/>
              </a:lnSpc>
            </a:pP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20</a:t>
            </a:r>
            <a:r>
              <a:rPr lang="en-US" sz="2400" b="1" dirty="0" smtClean="0">
                <a:solidFill>
                  <a:schemeClr val="bg1"/>
                </a:solidFill>
                <a:effectLst>
                  <a:glow rad="101600">
                    <a:schemeClr val="tx1">
                      <a:alpha val="75000"/>
                    </a:schemeClr>
                  </a:glow>
                </a:effectLst>
                <a:latin typeface="Arial Narrow"/>
                <a:cs typeface="Arial Narrow"/>
              </a:rPr>
              <a:t>  This </a:t>
            </a:r>
            <a:r>
              <a:rPr lang="en-US" sz="2400" b="1" dirty="0">
                <a:solidFill>
                  <a:schemeClr val="bg1"/>
                </a:solidFill>
                <a:effectLst>
                  <a:glow rad="101600">
                    <a:schemeClr val="tx1">
                      <a:alpha val="75000"/>
                    </a:schemeClr>
                  </a:glow>
                </a:effectLst>
                <a:latin typeface="Arial Narrow"/>
                <a:cs typeface="Arial Narrow"/>
              </a:rPr>
              <a:t>is the gate of the LORD</a:t>
            </a:r>
            <a:r>
              <a:rPr lang="en-US" sz="2400" b="1" dirty="0" smtClean="0">
                <a:solidFill>
                  <a:schemeClr val="bg1"/>
                </a:solidFill>
                <a:effectLst>
                  <a:glow rad="101600">
                    <a:schemeClr val="tx1">
                      <a:alpha val="75000"/>
                    </a:schemeClr>
                  </a:glow>
                </a:effectLst>
                <a:latin typeface="Arial Narrow"/>
                <a:cs typeface="Arial Narrow"/>
              </a:rPr>
              <a:t>; the righteous </a:t>
            </a:r>
            <a:r>
              <a:rPr lang="en-US" sz="2400" b="1" dirty="0">
                <a:solidFill>
                  <a:schemeClr val="bg1"/>
                </a:solidFill>
                <a:effectLst>
                  <a:glow rad="101600">
                    <a:schemeClr val="tx1">
                      <a:alpha val="75000"/>
                    </a:schemeClr>
                  </a:glow>
                </a:effectLst>
                <a:latin typeface="Arial Narrow"/>
                <a:cs typeface="Arial Narrow"/>
              </a:rPr>
              <a:t>will enter through it</a:t>
            </a:r>
            <a:r>
              <a:rPr lang="en-US" sz="2400" b="1" dirty="0" smtClean="0">
                <a:solidFill>
                  <a:schemeClr val="bg1"/>
                </a:solidFill>
                <a:effectLst>
                  <a:glow rad="101600">
                    <a:schemeClr val="tx1">
                      <a:alpha val="75000"/>
                    </a:schemeClr>
                  </a:glow>
                </a:effectLst>
                <a:latin typeface="Arial Narrow"/>
                <a:cs typeface="Arial Narrow"/>
              </a:rPr>
              <a:t>.</a:t>
            </a:r>
          </a:p>
          <a:p>
            <a:pPr>
              <a:lnSpc>
                <a:spcPct val="80000"/>
              </a:lnSpc>
            </a:pPr>
            <a:r>
              <a:rPr lang="en-US" sz="1400" b="1" dirty="0" smtClean="0">
                <a:solidFill>
                  <a:schemeClr val="bg1"/>
                </a:solidFill>
                <a:effectLst>
                  <a:glow rad="101600">
                    <a:schemeClr val="tx1">
                      <a:alpha val="75000"/>
                    </a:schemeClr>
                  </a:glow>
                </a:effectLst>
                <a:latin typeface="Arial Narrow"/>
                <a:cs typeface="Arial Narrow"/>
              </a:rPr>
              <a:t> </a:t>
            </a: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21</a:t>
            </a:r>
            <a:r>
              <a:rPr lang="en-US" sz="2400" b="1" dirty="0" smtClean="0">
                <a:solidFill>
                  <a:schemeClr val="bg1"/>
                </a:solidFill>
                <a:effectLst>
                  <a:glow rad="101600">
                    <a:schemeClr val="tx1">
                      <a:alpha val="75000"/>
                    </a:schemeClr>
                  </a:glow>
                </a:effectLst>
                <a:latin typeface="Arial Narrow"/>
                <a:cs typeface="Arial Narrow"/>
              </a:rPr>
              <a:t>  I </a:t>
            </a:r>
            <a:r>
              <a:rPr lang="en-US" sz="2400" b="1" dirty="0">
                <a:solidFill>
                  <a:schemeClr val="bg1"/>
                </a:solidFill>
                <a:effectLst>
                  <a:glow rad="101600">
                    <a:schemeClr val="tx1">
                      <a:alpha val="75000"/>
                    </a:schemeClr>
                  </a:glow>
                </a:effectLst>
                <a:latin typeface="Arial Narrow"/>
                <a:cs typeface="Arial Narrow"/>
              </a:rPr>
              <a:t>shall give thanks to </a:t>
            </a:r>
            <a:r>
              <a:rPr lang="en-US" sz="2400" b="1" dirty="0" smtClean="0">
                <a:solidFill>
                  <a:schemeClr val="bg1"/>
                </a:solidFill>
                <a:effectLst>
                  <a:glow rad="101600">
                    <a:schemeClr val="tx1">
                      <a:alpha val="75000"/>
                    </a:schemeClr>
                  </a:glow>
                </a:effectLst>
                <a:latin typeface="Arial Narrow"/>
                <a:cs typeface="Arial Narrow"/>
              </a:rPr>
              <a:t>You, </a:t>
            </a:r>
            <a:r>
              <a:rPr lang="en-US" sz="2400" b="1" dirty="0">
                <a:solidFill>
                  <a:schemeClr val="bg1"/>
                </a:solidFill>
                <a:effectLst>
                  <a:glow rad="101600">
                    <a:schemeClr val="tx1">
                      <a:alpha val="75000"/>
                    </a:schemeClr>
                  </a:glow>
                </a:effectLst>
                <a:latin typeface="Arial Narrow"/>
                <a:cs typeface="Arial Narrow"/>
              </a:rPr>
              <a:t>for </a:t>
            </a:r>
            <a:r>
              <a:rPr lang="en-US" sz="2400" b="1" dirty="0" smtClean="0">
                <a:solidFill>
                  <a:schemeClr val="bg1"/>
                </a:solidFill>
                <a:effectLst>
                  <a:glow rad="101600">
                    <a:schemeClr val="tx1">
                      <a:alpha val="75000"/>
                    </a:schemeClr>
                  </a:glow>
                </a:effectLst>
                <a:latin typeface="Arial Narrow"/>
                <a:cs typeface="Arial Narrow"/>
              </a:rPr>
              <a:t> You have answered </a:t>
            </a:r>
            <a:r>
              <a:rPr lang="en-US" sz="2400" b="1" dirty="0">
                <a:solidFill>
                  <a:schemeClr val="bg1"/>
                </a:solidFill>
                <a:effectLst>
                  <a:glow rad="101600">
                    <a:schemeClr val="tx1">
                      <a:alpha val="75000"/>
                    </a:schemeClr>
                  </a:glow>
                </a:effectLst>
                <a:latin typeface="Arial Narrow"/>
                <a:cs typeface="Arial Narrow"/>
              </a:rPr>
              <a:t>me</a:t>
            </a:r>
            <a:r>
              <a:rPr lang="en-US" sz="2400" b="1" dirty="0" smtClean="0">
                <a:solidFill>
                  <a:schemeClr val="bg1"/>
                </a:solidFill>
                <a:effectLst>
                  <a:glow rad="101600">
                    <a:schemeClr val="tx1">
                      <a:alpha val="75000"/>
                    </a:schemeClr>
                  </a:glow>
                </a:effectLst>
                <a:latin typeface="Arial Narrow"/>
                <a:cs typeface="Arial Narrow"/>
              </a:rPr>
              <a:t>; and You have </a:t>
            </a:r>
          </a:p>
          <a:p>
            <a:pPr>
              <a:lnSpc>
                <a:spcPct val="80000"/>
              </a:lnSpc>
            </a:pPr>
            <a:r>
              <a:rPr lang="en-US" sz="2400" b="1" dirty="0">
                <a:solidFill>
                  <a:schemeClr val="bg1"/>
                </a:solidFill>
                <a:effectLst>
                  <a:glow rad="101600">
                    <a:schemeClr val="tx1">
                      <a:alpha val="75000"/>
                    </a:schemeClr>
                  </a:glow>
                </a:effectLst>
                <a:latin typeface="Arial Narrow"/>
                <a:cs typeface="Arial Narrow"/>
              </a:rPr>
              <a:t> </a:t>
            </a:r>
            <a:r>
              <a:rPr lang="en-US" sz="2400" b="1" dirty="0" smtClean="0">
                <a:solidFill>
                  <a:schemeClr val="bg1"/>
                </a:solidFill>
                <a:effectLst>
                  <a:glow rad="101600">
                    <a:schemeClr val="tx1">
                      <a:alpha val="75000"/>
                    </a:schemeClr>
                  </a:glow>
                </a:effectLst>
                <a:latin typeface="Arial Narrow"/>
                <a:cs typeface="Arial Narrow"/>
              </a:rPr>
              <a:t>     become </a:t>
            </a:r>
            <a:r>
              <a:rPr lang="en-US" sz="2400" b="1" dirty="0">
                <a:solidFill>
                  <a:schemeClr val="bg1"/>
                </a:solidFill>
                <a:effectLst>
                  <a:glow rad="101600">
                    <a:schemeClr val="tx1">
                      <a:alpha val="75000"/>
                    </a:schemeClr>
                  </a:glow>
                </a:effectLst>
                <a:latin typeface="Arial Narrow"/>
                <a:cs typeface="Arial Narrow"/>
              </a:rPr>
              <a:t>my </a:t>
            </a:r>
            <a:r>
              <a:rPr lang="en-US" sz="2400" b="1" dirty="0">
                <a:solidFill>
                  <a:srgbClr val="FFFBC1"/>
                </a:solidFill>
                <a:effectLst>
                  <a:glow rad="101600">
                    <a:schemeClr val="tx1">
                      <a:alpha val="75000"/>
                    </a:schemeClr>
                  </a:glow>
                </a:effectLst>
                <a:latin typeface="Arial Narrow"/>
                <a:cs typeface="Arial Narrow"/>
              </a:rPr>
              <a:t>salvation</a:t>
            </a:r>
            <a:r>
              <a:rPr lang="en-US" sz="2400" b="1" dirty="0" smtClean="0">
                <a:solidFill>
                  <a:schemeClr val="bg1"/>
                </a:solidFill>
                <a:effectLst>
                  <a:glow rad="101600">
                    <a:schemeClr val="tx1">
                      <a:alpha val="75000"/>
                    </a:schemeClr>
                  </a:glow>
                </a:effectLst>
                <a:latin typeface="Arial Narrow"/>
                <a:cs typeface="Arial Narrow"/>
              </a:rPr>
              <a:t>.</a:t>
            </a:r>
          </a:p>
          <a:p>
            <a:pPr>
              <a:lnSpc>
                <a:spcPct val="80000"/>
              </a:lnSpc>
            </a:pPr>
            <a:r>
              <a:rPr lang="en-US" sz="1400" b="1" dirty="0" smtClean="0">
                <a:solidFill>
                  <a:schemeClr val="bg1"/>
                </a:solidFill>
                <a:effectLst>
                  <a:glow rad="101600">
                    <a:schemeClr val="tx1">
                      <a:alpha val="75000"/>
                    </a:schemeClr>
                  </a:glow>
                </a:effectLst>
                <a:latin typeface="Arial Narrow"/>
                <a:cs typeface="Arial Narrow"/>
              </a:rPr>
              <a:t> </a:t>
            </a: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22</a:t>
            </a:r>
            <a:r>
              <a:rPr lang="en-US" sz="2400" b="1" dirty="0" smtClean="0">
                <a:solidFill>
                  <a:schemeClr val="bg1"/>
                </a:solidFill>
                <a:effectLst>
                  <a:glow rad="101600">
                    <a:schemeClr val="tx1">
                      <a:alpha val="75000"/>
                    </a:schemeClr>
                  </a:glow>
                </a:effectLst>
                <a:latin typeface="Arial Narrow"/>
                <a:cs typeface="Arial Narrow"/>
              </a:rPr>
              <a:t>  The stone </a:t>
            </a:r>
            <a:r>
              <a:rPr lang="en-US" sz="2400" b="1" dirty="0">
                <a:solidFill>
                  <a:schemeClr val="bg1"/>
                </a:solidFill>
                <a:effectLst>
                  <a:glow rad="101600">
                    <a:schemeClr val="tx1">
                      <a:alpha val="75000"/>
                    </a:schemeClr>
                  </a:glow>
                </a:effectLst>
                <a:latin typeface="Arial Narrow"/>
                <a:cs typeface="Arial Narrow"/>
              </a:rPr>
              <a:t>which the builders </a:t>
            </a:r>
            <a:r>
              <a:rPr lang="en-US" sz="2400" b="1" dirty="0" smtClean="0">
                <a:solidFill>
                  <a:schemeClr val="bg1"/>
                </a:solidFill>
                <a:effectLst>
                  <a:glow rad="101600">
                    <a:schemeClr val="tx1">
                      <a:alpha val="75000"/>
                    </a:schemeClr>
                  </a:glow>
                </a:effectLst>
                <a:latin typeface="Arial Narrow"/>
                <a:cs typeface="Arial Narrow"/>
              </a:rPr>
              <a:t>rejected has </a:t>
            </a:r>
            <a:r>
              <a:rPr lang="en-US" sz="2400" b="1" dirty="0">
                <a:solidFill>
                  <a:schemeClr val="bg1"/>
                </a:solidFill>
                <a:effectLst>
                  <a:glow rad="101600">
                    <a:schemeClr val="tx1">
                      <a:alpha val="75000"/>
                    </a:schemeClr>
                  </a:glow>
                </a:effectLst>
                <a:latin typeface="Arial Narrow"/>
                <a:cs typeface="Arial Narrow"/>
              </a:rPr>
              <a:t>become the </a:t>
            </a:r>
            <a:r>
              <a:rPr lang="en-US" sz="2400" b="1" dirty="0" smtClean="0">
                <a:solidFill>
                  <a:schemeClr val="bg1"/>
                </a:solidFill>
                <a:effectLst>
                  <a:glow rad="101600">
                    <a:schemeClr val="tx1">
                      <a:alpha val="75000"/>
                    </a:schemeClr>
                  </a:glow>
                </a:effectLst>
                <a:latin typeface="Arial Narrow"/>
                <a:cs typeface="Arial Narrow"/>
              </a:rPr>
              <a:t>chief corner </a:t>
            </a:r>
          </a:p>
          <a:p>
            <a:pPr>
              <a:lnSpc>
                <a:spcPct val="80000"/>
              </a:lnSpc>
            </a:pPr>
            <a:r>
              <a:rPr lang="en-US" sz="2400" b="1" i="1" dirty="0" smtClean="0">
                <a:solidFill>
                  <a:schemeClr val="bg1"/>
                </a:solidFill>
                <a:effectLst>
                  <a:glow rad="101600">
                    <a:schemeClr val="tx1">
                      <a:alpha val="75000"/>
                    </a:schemeClr>
                  </a:glow>
                </a:effectLst>
                <a:latin typeface="Arial Narrow"/>
                <a:cs typeface="Arial Narrow"/>
              </a:rPr>
              <a:t>      stone.</a:t>
            </a:r>
          </a:p>
          <a:p>
            <a:pPr>
              <a:lnSpc>
                <a:spcPct val="80000"/>
              </a:lnSpc>
            </a:pP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23</a:t>
            </a:r>
            <a:r>
              <a:rPr lang="en-US" sz="2400" b="1" dirty="0" smtClean="0">
                <a:solidFill>
                  <a:schemeClr val="bg1"/>
                </a:solidFill>
                <a:effectLst>
                  <a:glow rad="101600">
                    <a:schemeClr val="tx1">
                      <a:alpha val="75000"/>
                    </a:schemeClr>
                  </a:glow>
                </a:effectLst>
                <a:latin typeface="Arial Narrow"/>
                <a:cs typeface="Arial Narrow"/>
              </a:rPr>
              <a:t> </a:t>
            </a:r>
            <a:r>
              <a:rPr lang="en-US" sz="2400" b="1" dirty="0">
                <a:solidFill>
                  <a:schemeClr val="bg1"/>
                </a:solidFill>
                <a:effectLst>
                  <a:glow rad="101600">
                    <a:schemeClr val="tx1">
                      <a:alpha val="75000"/>
                    </a:schemeClr>
                  </a:glow>
                </a:effectLst>
                <a:latin typeface="Arial Narrow"/>
                <a:cs typeface="Arial Narrow"/>
              </a:rPr>
              <a:t>	This is </a:t>
            </a:r>
            <a:r>
              <a:rPr lang="en-US" sz="2400" b="1" dirty="0" smtClean="0">
                <a:solidFill>
                  <a:schemeClr val="bg1"/>
                </a:solidFill>
                <a:effectLst>
                  <a:glow rad="101600">
                    <a:schemeClr val="tx1">
                      <a:alpha val="75000"/>
                    </a:schemeClr>
                  </a:glow>
                </a:effectLst>
                <a:latin typeface="Arial Narrow"/>
                <a:cs typeface="Arial Narrow"/>
              </a:rPr>
              <a:t>the LORD’s </a:t>
            </a:r>
            <a:r>
              <a:rPr lang="en-US" sz="2400" b="1" dirty="0">
                <a:solidFill>
                  <a:schemeClr val="bg1"/>
                </a:solidFill>
                <a:effectLst>
                  <a:glow rad="101600">
                    <a:schemeClr val="tx1">
                      <a:alpha val="75000"/>
                    </a:schemeClr>
                  </a:glow>
                </a:effectLst>
                <a:latin typeface="Arial Narrow"/>
                <a:cs typeface="Arial Narrow"/>
              </a:rPr>
              <a:t>doing</a:t>
            </a:r>
            <a:r>
              <a:rPr lang="en-US" sz="2400" b="1" dirty="0" smtClean="0">
                <a:solidFill>
                  <a:schemeClr val="bg1"/>
                </a:solidFill>
                <a:effectLst>
                  <a:glow rad="101600">
                    <a:schemeClr val="tx1">
                      <a:alpha val="75000"/>
                    </a:schemeClr>
                  </a:glow>
                </a:effectLst>
                <a:latin typeface="Arial Narrow"/>
                <a:cs typeface="Arial Narrow"/>
              </a:rPr>
              <a:t>; it </a:t>
            </a:r>
            <a:r>
              <a:rPr lang="en-US" sz="2400" b="1" dirty="0">
                <a:solidFill>
                  <a:schemeClr val="bg1"/>
                </a:solidFill>
                <a:effectLst>
                  <a:glow rad="101600">
                    <a:schemeClr val="tx1">
                      <a:alpha val="75000"/>
                    </a:schemeClr>
                  </a:glow>
                </a:effectLst>
                <a:latin typeface="Arial Narrow"/>
                <a:cs typeface="Arial Narrow"/>
              </a:rPr>
              <a:t>is marvelous in our eyes</a:t>
            </a:r>
            <a:r>
              <a:rPr lang="en-US" sz="2400" b="1" dirty="0" smtClean="0">
                <a:solidFill>
                  <a:schemeClr val="bg1"/>
                </a:solidFill>
                <a:effectLst>
                  <a:glow rad="101600">
                    <a:schemeClr val="tx1">
                      <a:alpha val="75000"/>
                    </a:schemeClr>
                  </a:glow>
                </a:effectLst>
                <a:latin typeface="Arial Narrow"/>
                <a:cs typeface="Arial Narrow"/>
              </a:rPr>
              <a:t>.</a:t>
            </a:r>
          </a:p>
          <a:p>
            <a:pPr>
              <a:lnSpc>
                <a:spcPct val="80000"/>
              </a:lnSpc>
            </a:pPr>
            <a:r>
              <a:rPr lang="en-US" sz="1400" b="1" dirty="0" smtClean="0">
                <a:solidFill>
                  <a:schemeClr val="bg1"/>
                </a:solidFill>
                <a:effectLst>
                  <a:glow rad="101600">
                    <a:schemeClr val="tx1">
                      <a:alpha val="75000"/>
                    </a:schemeClr>
                  </a:glow>
                </a:effectLst>
                <a:latin typeface="Arial Narrow"/>
                <a:cs typeface="Arial Narrow"/>
              </a:rPr>
              <a:t> </a:t>
            </a: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24</a:t>
            </a:r>
            <a:r>
              <a:rPr lang="en-US" sz="2400" b="1" dirty="0" smtClean="0">
                <a:solidFill>
                  <a:schemeClr val="bg1"/>
                </a:solidFill>
                <a:effectLst>
                  <a:glow rad="101600">
                    <a:schemeClr val="tx1">
                      <a:alpha val="75000"/>
                    </a:schemeClr>
                  </a:glow>
                </a:effectLst>
                <a:latin typeface="Arial Narrow"/>
                <a:cs typeface="Arial Narrow"/>
              </a:rPr>
              <a:t>  This </a:t>
            </a:r>
            <a:r>
              <a:rPr lang="en-US" sz="2400" b="1" dirty="0">
                <a:solidFill>
                  <a:schemeClr val="bg1"/>
                </a:solidFill>
                <a:effectLst>
                  <a:glow rad="101600">
                    <a:schemeClr val="tx1">
                      <a:alpha val="75000"/>
                    </a:schemeClr>
                  </a:glow>
                </a:effectLst>
                <a:latin typeface="Arial Narrow"/>
                <a:cs typeface="Arial Narrow"/>
              </a:rPr>
              <a:t>is </a:t>
            </a:r>
            <a:r>
              <a:rPr lang="en-US" sz="2400" b="1" dirty="0">
                <a:solidFill>
                  <a:srgbClr val="FFFBC1"/>
                </a:solidFill>
                <a:effectLst>
                  <a:glow rad="101600">
                    <a:schemeClr val="tx1">
                      <a:alpha val="75000"/>
                    </a:schemeClr>
                  </a:glow>
                </a:effectLst>
                <a:latin typeface="Arial Narrow"/>
                <a:cs typeface="Arial Narrow"/>
              </a:rPr>
              <a:t>the day </a:t>
            </a:r>
            <a:r>
              <a:rPr lang="en-US" sz="2400" b="1" dirty="0">
                <a:solidFill>
                  <a:schemeClr val="bg1"/>
                </a:solidFill>
                <a:effectLst>
                  <a:glow rad="101600">
                    <a:schemeClr val="tx1">
                      <a:alpha val="75000"/>
                    </a:schemeClr>
                  </a:glow>
                </a:effectLst>
                <a:latin typeface="Arial Narrow"/>
                <a:cs typeface="Arial Narrow"/>
              </a:rPr>
              <a:t>which the LORD has made</a:t>
            </a:r>
            <a:r>
              <a:rPr lang="en-US" sz="2400" b="1" dirty="0" smtClean="0">
                <a:solidFill>
                  <a:schemeClr val="bg1"/>
                </a:solidFill>
                <a:effectLst>
                  <a:glow rad="101600">
                    <a:schemeClr val="tx1">
                      <a:alpha val="75000"/>
                    </a:schemeClr>
                  </a:glow>
                </a:effectLst>
                <a:latin typeface="Arial Narrow"/>
                <a:cs typeface="Arial Narrow"/>
              </a:rPr>
              <a:t>; let </a:t>
            </a:r>
            <a:r>
              <a:rPr lang="en-US" sz="2400" b="1" dirty="0">
                <a:solidFill>
                  <a:schemeClr val="bg1"/>
                </a:solidFill>
                <a:effectLst>
                  <a:glow rad="101600">
                    <a:schemeClr val="tx1">
                      <a:alpha val="75000"/>
                    </a:schemeClr>
                  </a:glow>
                </a:effectLst>
                <a:latin typeface="Arial Narrow"/>
                <a:cs typeface="Arial Narrow"/>
              </a:rPr>
              <a:t>us </a:t>
            </a:r>
            <a:r>
              <a:rPr lang="en-US" sz="2400" b="1" dirty="0" smtClean="0">
                <a:solidFill>
                  <a:srgbClr val="FFFBC1"/>
                </a:solidFill>
                <a:effectLst>
                  <a:glow rad="101600">
                    <a:schemeClr val="tx1">
                      <a:alpha val="75000"/>
                    </a:schemeClr>
                  </a:glow>
                </a:effectLst>
                <a:latin typeface="Arial Narrow"/>
                <a:cs typeface="Arial Narrow"/>
              </a:rPr>
              <a:t>rejoice</a:t>
            </a:r>
            <a:r>
              <a:rPr lang="en-US" sz="2400" b="1" dirty="0" smtClean="0">
                <a:solidFill>
                  <a:schemeClr val="bg1"/>
                </a:solidFill>
                <a:effectLst>
                  <a:glow rad="101600">
                    <a:schemeClr val="tx1">
                      <a:alpha val="75000"/>
                    </a:schemeClr>
                  </a:glow>
                </a:effectLst>
                <a:latin typeface="Arial Narrow"/>
                <a:cs typeface="Arial Narrow"/>
              </a:rPr>
              <a:t> </a:t>
            </a:r>
            <a:r>
              <a:rPr lang="en-US" sz="2400" b="1" dirty="0">
                <a:solidFill>
                  <a:schemeClr val="bg1"/>
                </a:solidFill>
                <a:effectLst>
                  <a:glow rad="101600">
                    <a:schemeClr val="tx1">
                      <a:alpha val="75000"/>
                    </a:schemeClr>
                  </a:glow>
                </a:effectLst>
                <a:latin typeface="Arial Narrow"/>
                <a:cs typeface="Arial Narrow"/>
              </a:rPr>
              <a:t>and </a:t>
            </a:r>
            <a:r>
              <a:rPr lang="en-US" sz="2400" b="1" dirty="0">
                <a:solidFill>
                  <a:srgbClr val="FFFBC1"/>
                </a:solidFill>
                <a:effectLst>
                  <a:glow rad="101600">
                    <a:schemeClr val="tx1">
                      <a:alpha val="75000"/>
                    </a:schemeClr>
                  </a:glow>
                </a:effectLst>
                <a:latin typeface="Arial Narrow"/>
                <a:cs typeface="Arial Narrow"/>
              </a:rPr>
              <a:t>be glad </a:t>
            </a:r>
            <a:r>
              <a:rPr lang="en-US" sz="2400" b="1" dirty="0">
                <a:solidFill>
                  <a:schemeClr val="bg1"/>
                </a:solidFill>
                <a:effectLst>
                  <a:glow rad="101600">
                    <a:schemeClr val="tx1">
                      <a:alpha val="75000"/>
                    </a:schemeClr>
                  </a:glow>
                </a:effectLst>
                <a:latin typeface="Arial Narrow"/>
                <a:cs typeface="Arial Narrow"/>
              </a:rPr>
              <a:t>in </a:t>
            </a:r>
            <a:endParaRPr lang="en-US" sz="2400" b="1" dirty="0" smtClean="0">
              <a:solidFill>
                <a:schemeClr val="bg1"/>
              </a:solidFill>
              <a:effectLst>
                <a:glow rad="101600">
                  <a:schemeClr val="tx1">
                    <a:alpha val="75000"/>
                  </a:schemeClr>
                </a:glow>
              </a:effectLst>
              <a:latin typeface="Arial Narrow"/>
              <a:cs typeface="Arial Narrow"/>
            </a:endParaRPr>
          </a:p>
          <a:p>
            <a:pPr>
              <a:lnSpc>
                <a:spcPct val="80000"/>
              </a:lnSpc>
            </a:pPr>
            <a:r>
              <a:rPr lang="en-US" sz="2400" b="1" dirty="0">
                <a:solidFill>
                  <a:schemeClr val="bg1"/>
                </a:solidFill>
                <a:effectLst>
                  <a:glow rad="101600">
                    <a:schemeClr val="tx1">
                      <a:alpha val="75000"/>
                    </a:schemeClr>
                  </a:glow>
                </a:effectLst>
                <a:latin typeface="Arial Narrow"/>
                <a:cs typeface="Arial Narrow"/>
              </a:rPr>
              <a:t>  </a:t>
            </a:r>
            <a:r>
              <a:rPr lang="en-US" sz="2400" b="1" dirty="0" smtClean="0">
                <a:solidFill>
                  <a:schemeClr val="bg1"/>
                </a:solidFill>
                <a:effectLst>
                  <a:glow rad="101600">
                    <a:schemeClr val="tx1">
                      <a:alpha val="75000"/>
                    </a:schemeClr>
                  </a:glow>
                </a:effectLst>
                <a:latin typeface="Arial Narrow"/>
                <a:cs typeface="Arial Narrow"/>
              </a:rPr>
              <a:t>     it</a:t>
            </a:r>
            <a:r>
              <a:rPr lang="en-US" sz="2400" b="1" dirty="0">
                <a:solidFill>
                  <a:schemeClr val="bg1"/>
                </a:solidFill>
                <a:effectLst>
                  <a:glow rad="101600">
                    <a:schemeClr val="tx1">
                      <a:alpha val="75000"/>
                    </a:schemeClr>
                  </a:glow>
                </a:effectLst>
                <a:latin typeface="Arial Narrow"/>
                <a:cs typeface="Arial Narrow"/>
              </a:rPr>
              <a:t>. </a:t>
            </a:r>
            <a:endParaRPr lang="en-US" sz="2400" b="1" dirty="0" smtClean="0">
              <a:solidFill>
                <a:schemeClr val="bg1"/>
              </a:solidFill>
              <a:effectLst>
                <a:glow rad="101600">
                  <a:schemeClr val="tx1">
                    <a:alpha val="75000"/>
                  </a:schemeClr>
                </a:glow>
              </a:effectLst>
              <a:latin typeface="Arial Narrow"/>
              <a:cs typeface="Arial Narrow"/>
            </a:endParaRPr>
          </a:p>
          <a:p>
            <a:pPr>
              <a:lnSpc>
                <a:spcPct val="80000"/>
              </a:lnSpc>
            </a:pP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25</a:t>
            </a:r>
            <a:r>
              <a:rPr lang="en-US" sz="2400" b="1" dirty="0" smtClean="0">
                <a:solidFill>
                  <a:schemeClr val="bg1"/>
                </a:solidFill>
                <a:effectLst>
                  <a:glow rad="101600">
                    <a:schemeClr val="tx1">
                      <a:alpha val="75000"/>
                    </a:schemeClr>
                  </a:glow>
                </a:effectLst>
                <a:latin typeface="Arial Narrow"/>
                <a:cs typeface="Arial Narrow"/>
              </a:rPr>
              <a:t>  O </a:t>
            </a:r>
            <a:r>
              <a:rPr lang="en-US" sz="2400" b="1" dirty="0">
                <a:solidFill>
                  <a:schemeClr val="bg1"/>
                </a:solidFill>
                <a:effectLst>
                  <a:glow rad="101600">
                    <a:schemeClr val="tx1">
                      <a:alpha val="75000"/>
                    </a:schemeClr>
                  </a:glow>
                </a:effectLst>
                <a:latin typeface="Arial Narrow"/>
                <a:cs typeface="Arial Narrow"/>
              </a:rPr>
              <a:t>LORD, </a:t>
            </a:r>
            <a:r>
              <a:rPr lang="en-US" sz="2400" b="1" dirty="0" smtClean="0">
                <a:solidFill>
                  <a:schemeClr val="bg1"/>
                </a:solidFill>
                <a:effectLst>
                  <a:glow rad="101600">
                    <a:schemeClr val="tx1">
                      <a:alpha val="75000"/>
                    </a:schemeClr>
                  </a:glow>
                </a:effectLst>
                <a:latin typeface="Arial Narrow"/>
                <a:cs typeface="Arial Narrow"/>
              </a:rPr>
              <a:t>do </a:t>
            </a:r>
            <a:r>
              <a:rPr lang="en-US" sz="2400" b="1" dirty="0">
                <a:solidFill>
                  <a:srgbClr val="FFFBC1"/>
                </a:solidFill>
                <a:effectLst>
                  <a:glow rad="101600">
                    <a:schemeClr val="tx1">
                      <a:alpha val="75000"/>
                    </a:schemeClr>
                  </a:glow>
                </a:effectLst>
                <a:latin typeface="Arial Narrow"/>
                <a:cs typeface="Arial Narrow"/>
              </a:rPr>
              <a:t>save</a:t>
            </a:r>
            <a:r>
              <a:rPr lang="en-US" sz="2400" b="1" dirty="0">
                <a:solidFill>
                  <a:schemeClr val="bg1"/>
                </a:solidFill>
                <a:effectLst>
                  <a:glow rad="101600">
                    <a:schemeClr val="tx1">
                      <a:alpha val="75000"/>
                    </a:schemeClr>
                  </a:glow>
                </a:effectLst>
                <a:latin typeface="Arial Narrow"/>
                <a:cs typeface="Arial Narrow"/>
              </a:rPr>
              <a:t>, we beseech </a:t>
            </a:r>
            <a:r>
              <a:rPr lang="en-US" sz="2400" b="1" dirty="0" smtClean="0">
                <a:solidFill>
                  <a:schemeClr val="bg1"/>
                </a:solidFill>
                <a:effectLst>
                  <a:glow rad="101600">
                    <a:schemeClr val="tx1">
                      <a:alpha val="75000"/>
                    </a:schemeClr>
                  </a:glow>
                </a:effectLst>
                <a:latin typeface="Arial Narrow"/>
                <a:cs typeface="Arial Narrow"/>
              </a:rPr>
              <a:t>You; O </a:t>
            </a:r>
            <a:r>
              <a:rPr lang="en-US" sz="2400" b="1" dirty="0">
                <a:solidFill>
                  <a:schemeClr val="bg1"/>
                </a:solidFill>
                <a:effectLst>
                  <a:glow rad="101600">
                    <a:schemeClr val="tx1">
                      <a:alpha val="75000"/>
                    </a:schemeClr>
                  </a:glow>
                </a:effectLst>
                <a:latin typeface="Arial Narrow"/>
                <a:cs typeface="Arial Narrow"/>
              </a:rPr>
              <a:t>LORD, we beseech </a:t>
            </a:r>
            <a:r>
              <a:rPr lang="en-US" sz="2400" b="1" dirty="0" smtClean="0">
                <a:solidFill>
                  <a:schemeClr val="bg1"/>
                </a:solidFill>
                <a:effectLst>
                  <a:glow rad="101600">
                    <a:schemeClr val="tx1">
                      <a:alpha val="75000"/>
                    </a:schemeClr>
                  </a:glow>
                </a:effectLst>
                <a:latin typeface="Arial Narrow"/>
                <a:cs typeface="Arial Narrow"/>
              </a:rPr>
              <a:t>You, </a:t>
            </a:r>
            <a:r>
              <a:rPr lang="en-US" sz="2400" b="1" dirty="0">
                <a:solidFill>
                  <a:schemeClr val="bg1"/>
                </a:solidFill>
                <a:effectLst>
                  <a:glow rad="101600">
                    <a:schemeClr val="tx1">
                      <a:alpha val="75000"/>
                    </a:schemeClr>
                  </a:glow>
                </a:effectLst>
                <a:latin typeface="Arial Narrow"/>
                <a:cs typeface="Arial Narrow"/>
              </a:rPr>
              <a:t>do send </a:t>
            </a:r>
            <a:endParaRPr lang="en-US" sz="2400" b="1" dirty="0" smtClean="0">
              <a:solidFill>
                <a:schemeClr val="bg1"/>
              </a:solidFill>
              <a:effectLst>
                <a:glow rad="101600">
                  <a:schemeClr val="tx1">
                    <a:alpha val="75000"/>
                  </a:schemeClr>
                </a:glow>
              </a:effectLst>
              <a:latin typeface="Arial Narrow"/>
              <a:cs typeface="Arial Narrow"/>
            </a:endParaRPr>
          </a:p>
          <a:p>
            <a:pPr>
              <a:lnSpc>
                <a:spcPct val="80000"/>
              </a:lnSpc>
            </a:pPr>
            <a:r>
              <a:rPr lang="en-US" sz="2400" b="1" dirty="0">
                <a:solidFill>
                  <a:schemeClr val="bg1"/>
                </a:solidFill>
                <a:effectLst>
                  <a:glow rad="101600">
                    <a:schemeClr val="tx1">
                      <a:alpha val="75000"/>
                    </a:schemeClr>
                  </a:glow>
                </a:effectLst>
                <a:latin typeface="Arial Narrow"/>
                <a:cs typeface="Arial Narrow"/>
              </a:rPr>
              <a:t> </a:t>
            </a:r>
            <a:r>
              <a:rPr lang="en-US" sz="2400" b="1" dirty="0" smtClean="0">
                <a:solidFill>
                  <a:schemeClr val="bg1"/>
                </a:solidFill>
                <a:effectLst>
                  <a:glow rad="101600">
                    <a:schemeClr val="tx1">
                      <a:alpha val="75000"/>
                    </a:schemeClr>
                  </a:glow>
                </a:effectLst>
                <a:latin typeface="Arial Narrow"/>
                <a:cs typeface="Arial Narrow"/>
              </a:rPr>
              <a:t>     </a:t>
            </a:r>
            <a:r>
              <a:rPr lang="en-US" sz="2400" b="1" dirty="0" smtClean="0">
                <a:solidFill>
                  <a:srgbClr val="FFFBC1"/>
                </a:solidFill>
                <a:effectLst>
                  <a:glow rad="101600">
                    <a:schemeClr val="tx1">
                      <a:alpha val="75000"/>
                    </a:schemeClr>
                  </a:glow>
                </a:effectLst>
                <a:latin typeface="Arial Narrow"/>
                <a:cs typeface="Arial Narrow"/>
              </a:rPr>
              <a:t>prosperity</a:t>
            </a:r>
            <a:r>
              <a:rPr lang="en-US" sz="2400" b="1" dirty="0" smtClean="0">
                <a:solidFill>
                  <a:schemeClr val="bg1"/>
                </a:solidFill>
                <a:effectLst>
                  <a:glow rad="101600">
                    <a:schemeClr val="tx1">
                      <a:alpha val="75000"/>
                    </a:schemeClr>
                  </a:glow>
                </a:effectLst>
                <a:latin typeface="Arial Narrow"/>
                <a:cs typeface="Arial Narrow"/>
              </a:rPr>
              <a:t>!</a:t>
            </a:r>
          </a:p>
          <a:p>
            <a:pPr>
              <a:lnSpc>
                <a:spcPct val="80000"/>
              </a:lnSpc>
            </a:pPr>
            <a:r>
              <a:rPr lang="en-US" sz="1400" b="1" dirty="0" smtClean="0">
                <a:solidFill>
                  <a:schemeClr val="bg1"/>
                </a:solidFill>
                <a:effectLst>
                  <a:glow rad="101600">
                    <a:schemeClr val="tx1">
                      <a:alpha val="75000"/>
                    </a:schemeClr>
                  </a:glow>
                </a:effectLst>
                <a:latin typeface="Arial Narrow"/>
                <a:cs typeface="Arial Narrow"/>
              </a:rPr>
              <a:t> </a:t>
            </a: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26</a:t>
            </a:r>
            <a:r>
              <a:rPr lang="en-US" sz="2400" b="1" dirty="0" smtClean="0">
                <a:solidFill>
                  <a:schemeClr val="bg1"/>
                </a:solidFill>
                <a:effectLst>
                  <a:glow rad="101600">
                    <a:schemeClr val="tx1">
                      <a:alpha val="75000"/>
                    </a:schemeClr>
                  </a:glow>
                </a:effectLst>
                <a:latin typeface="Arial Narrow"/>
                <a:cs typeface="Arial Narrow"/>
              </a:rPr>
              <a:t>  </a:t>
            </a:r>
            <a:r>
              <a:rPr lang="en-US" sz="2400" b="1" dirty="0" smtClean="0">
                <a:solidFill>
                  <a:srgbClr val="FFF59D"/>
                </a:solidFill>
                <a:effectLst>
                  <a:glow rad="101600">
                    <a:schemeClr val="tx1">
                      <a:alpha val="75000"/>
                    </a:schemeClr>
                  </a:glow>
                </a:effectLst>
                <a:latin typeface="Arial Narrow"/>
                <a:cs typeface="Arial Narrow"/>
              </a:rPr>
              <a:t>Blessed </a:t>
            </a:r>
            <a:r>
              <a:rPr lang="en-US" sz="2400" b="1" dirty="0">
                <a:solidFill>
                  <a:srgbClr val="FFF59D"/>
                </a:solidFill>
                <a:effectLst>
                  <a:glow rad="101600">
                    <a:schemeClr val="tx1">
                      <a:alpha val="75000"/>
                    </a:schemeClr>
                  </a:glow>
                </a:effectLst>
                <a:latin typeface="Arial Narrow"/>
                <a:cs typeface="Arial Narrow"/>
              </a:rPr>
              <a:t>is the one who comes in the name of the LORD</a:t>
            </a:r>
            <a:r>
              <a:rPr lang="en-US" sz="2400" b="1" dirty="0" smtClean="0">
                <a:solidFill>
                  <a:schemeClr val="bg1"/>
                </a:solidFill>
                <a:effectLst>
                  <a:glow rad="101600">
                    <a:schemeClr val="tx1">
                      <a:alpha val="75000"/>
                    </a:schemeClr>
                  </a:glow>
                </a:effectLst>
                <a:latin typeface="Arial Narrow"/>
                <a:cs typeface="Arial Narrow"/>
              </a:rPr>
              <a:t>; </a:t>
            </a:r>
            <a:r>
              <a:rPr lang="en-US" sz="2400" b="1" dirty="0">
                <a:solidFill>
                  <a:schemeClr val="bg1"/>
                </a:solidFill>
                <a:effectLst>
                  <a:glow rad="101600">
                    <a:schemeClr val="tx1">
                      <a:alpha val="75000"/>
                    </a:schemeClr>
                  </a:glow>
                </a:effectLst>
                <a:latin typeface="Arial Narrow"/>
                <a:cs typeface="Arial Narrow"/>
              </a:rPr>
              <a:t>w</a:t>
            </a:r>
            <a:r>
              <a:rPr lang="en-US" sz="2400" b="1" dirty="0" smtClean="0">
                <a:solidFill>
                  <a:schemeClr val="bg1"/>
                </a:solidFill>
                <a:effectLst>
                  <a:glow rad="101600">
                    <a:schemeClr val="tx1">
                      <a:alpha val="75000"/>
                    </a:schemeClr>
                  </a:glow>
                </a:effectLst>
                <a:latin typeface="Arial Narrow"/>
                <a:cs typeface="Arial Narrow"/>
              </a:rPr>
              <a:t>e </a:t>
            </a:r>
            <a:r>
              <a:rPr lang="en-US" sz="2400" b="1" dirty="0">
                <a:solidFill>
                  <a:schemeClr val="bg1"/>
                </a:solidFill>
                <a:effectLst>
                  <a:glow rad="101600">
                    <a:schemeClr val="tx1">
                      <a:alpha val="75000"/>
                    </a:schemeClr>
                  </a:glow>
                </a:effectLst>
                <a:latin typeface="Arial Narrow"/>
                <a:cs typeface="Arial Narrow"/>
              </a:rPr>
              <a:t>have </a:t>
            </a:r>
            <a:r>
              <a:rPr lang="en-US" sz="2400" b="1" dirty="0" smtClean="0">
                <a:solidFill>
                  <a:schemeClr val="bg1"/>
                </a:solidFill>
                <a:effectLst>
                  <a:glow rad="101600">
                    <a:schemeClr val="tx1">
                      <a:alpha val="75000"/>
                    </a:schemeClr>
                  </a:glow>
                </a:effectLst>
                <a:latin typeface="Arial Narrow"/>
                <a:cs typeface="Arial Narrow"/>
              </a:rPr>
              <a:t>   </a:t>
            </a:r>
          </a:p>
          <a:p>
            <a:pPr>
              <a:lnSpc>
                <a:spcPct val="80000"/>
              </a:lnSpc>
            </a:pPr>
            <a:r>
              <a:rPr lang="en-US" sz="2400" b="1" dirty="0">
                <a:solidFill>
                  <a:schemeClr val="bg1"/>
                </a:solidFill>
                <a:effectLst>
                  <a:glow rad="101600">
                    <a:schemeClr val="tx1">
                      <a:alpha val="75000"/>
                    </a:schemeClr>
                  </a:glow>
                </a:effectLst>
                <a:latin typeface="Arial Narrow"/>
                <a:cs typeface="Arial Narrow"/>
              </a:rPr>
              <a:t> </a:t>
            </a:r>
            <a:r>
              <a:rPr lang="en-US" sz="2400" b="1" dirty="0" smtClean="0">
                <a:solidFill>
                  <a:schemeClr val="bg1"/>
                </a:solidFill>
                <a:effectLst>
                  <a:glow rad="101600">
                    <a:schemeClr val="tx1">
                      <a:alpha val="75000"/>
                    </a:schemeClr>
                  </a:glow>
                </a:effectLst>
                <a:latin typeface="Arial Narrow"/>
                <a:cs typeface="Arial Narrow"/>
              </a:rPr>
              <a:t>     blessed </a:t>
            </a:r>
            <a:r>
              <a:rPr lang="en-US" sz="2400" b="1" dirty="0">
                <a:solidFill>
                  <a:schemeClr val="bg1"/>
                </a:solidFill>
                <a:effectLst>
                  <a:glow rad="101600">
                    <a:schemeClr val="tx1">
                      <a:alpha val="75000"/>
                    </a:schemeClr>
                  </a:glow>
                </a:effectLst>
                <a:latin typeface="Arial Narrow"/>
                <a:cs typeface="Arial Narrow"/>
              </a:rPr>
              <a:t>you </a:t>
            </a:r>
            <a:r>
              <a:rPr lang="en-US" sz="2400" b="1" dirty="0">
                <a:solidFill>
                  <a:srgbClr val="FFFBC1"/>
                </a:solidFill>
                <a:effectLst>
                  <a:glow rad="101600">
                    <a:schemeClr val="tx1">
                      <a:alpha val="75000"/>
                    </a:schemeClr>
                  </a:glow>
                </a:effectLst>
                <a:latin typeface="Arial Narrow"/>
                <a:cs typeface="Arial Narrow"/>
              </a:rPr>
              <a:t>from the house of the LORD</a:t>
            </a:r>
            <a:r>
              <a:rPr lang="en-US" sz="2400" b="1" dirty="0">
                <a:solidFill>
                  <a:schemeClr val="bg1"/>
                </a:solidFill>
                <a:effectLst>
                  <a:glow rad="101600">
                    <a:schemeClr val="tx1">
                      <a:alpha val="75000"/>
                    </a:schemeClr>
                  </a:glow>
                </a:effectLst>
                <a:latin typeface="Arial Narrow"/>
                <a:cs typeface="Arial Narrow"/>
              </a:rPr>
              <a:t>. </a:t>
            </a:r>
            <a:endParaRPr lang="en-US" sz="2400" b="1" dirty="0" smtClean="0">
              <a:solidFill>
                <a:schemeClr val="bg1"/>
              </a:solidFill>
              <a:effectLst>
                <a:glow rad="101600">
                  <a:schemeClr val="tx1">
                    <a:alpha val="75000"/>
                  </a:schemeClr>
                </a:glow>
              </a:effectLst>
              <a:latin typeface="Arial Narrow"/>
              <a:cs typeface="Arial Narrow"/>
            </a:endParaRPr>
          </a:p>
          <a:p>
            <a:pPr>
              <a:lnSpc>
                <a:spcPct val="80000"/>
              </a:lnSpc>
            </a:pPr>
            <a:endParaRPr lang="en-US" sz="1400" b="1" dirty="0">
              <a:solidFill>
                <a:schemeClr val="bg1"/>
              </a:solidFill>
              <a:effectLst>
                <a:glow rad="101600">
                  <a:schemeClr val="tx1">
                    <a:alpha val="75000"/>
                  </a:schemeClr>
                </a:glow>
              </a:effectLst>
              <a:latin typeface="Arial Narrow"/>
              <a:cs typeface="Arial Narrow"/>
            </a:endParaRPr>
          </a:p>
          <a:p>
            <a:pPr>
              <a:lnSpc>
                <a:spcPct val="80000"/>
              </a:lnSpc>
            </a:pPr>
            <a:r>
              <a:rPr lang="en-US" sz="2400" b="1" dirty="0" smtClean="0">
                <a:solidFill>
                  <a:srgbClr val="FFE641"/>
                </a:solidFill>
                <a:effectLst>
                  <a:glow rad="101600">
                    <a:schemeClr val="tx1">
                      <a:alpha val="75000"/>
                    </a:schemeClr>
                  </a:glow>
                </a:effectLst>
                <a:latin typeface="Arial Narrow"/>
                <a:cs typeface="Arial Narrow"/>
              </a:rPr>
              <a:t>27</a:t>
            </a:r>
            <a:r>
              <a:rPr lang="en-US" sz="2400" b="1" dirty="0" smtClean="0">
                <a:solidFill>
                  <a:schemeClr val="bg1"/>
                </a:solidFill>
                <a:effectLst>
                  <a:glow rad="101600">
                    <a:schemeClr val="tx1">
                      <a:alpha val="75000"/>
                    </a:schemeClr>
                  </a:glow>
                </a:effectLst>
                <a:latin typeface="Arial Narrow"/>
                <a:cs typeface="Arial Narrow"/>
              </a:rPr>
              <a:t>  The </a:t>
            </a:r>
            <a:r>
              <a:rPr lang="en-US" sz="2400" b="1" dirty="0">
                <a:solidFill>
                  <a:schemeClr val="bg1"/>
                </a:solidFill>
                <a:effectLst>
                  <a:glow rad="101600">
                    <a:schemeClr val="tx1">
                      <a:alpha val="75000"/>
                    </a:schemeClr>
                  </a:glow>
                </a:effectLst>
                <a:latin typeface="Arial Narrow"/>
                <a:cs typeface="Arial Narrow"/>
              </a:rPr>
              <a:t>LORD is God, and He has given us </a:t>
            </a:r>
            <a:r>
              <a:rPr lang="en-US" sz="2400" b="1" dirty="0" smtClean="0">
                <a:solidFill>
                  <a:schemeClr val="bg1"/>
                </a:solidFill>
                <a:effectLst>
                  <a:glow rad="101600">
                    <a:schemeClr val="tx1">
                      <a:alpha val="75000"/>
                    </a:schemeClr>
                  </a:glow>
                </a:effectLst>
                <a:latin typeface="Arial Narrow"/>
                <a:cs typeface="Arial Narrow"/>
              </a:rPr>
              <a:t>light; bind </a:t>
            </a:r>
            <a:r>
              <a:rPr lang="en-US" sz="2400" b="1" dirty="0">
                <a:solidFill>
                  <a:schemeClr val="bg1"/>
                </a:solidFill>
                <a:effectLst>
                  <a:glow rad="101600">
                    <a:schemeClr val="tx1">
                      <a:alpha val="75000"/>
                    </a:schemeClr>
                  </a:glow>
                </a:effectLst>
                <a:latin typeface="Arial Narrow"/>
                <a:cs typeface="Arial Narrow"/>
              </a:rPr>
              <a:t>the festival sacrifice </a:t>
            </a:r>
            <a:r>
              <a:rPr lang="en-US" sz="2400" b="1" dirty="0" smtClean="0">
                <a:solidFill>
                  <a:schemeClr val="bg1"/>
                </a:solidFill>
                <a:effectLst>
                  <a:glow rad="101600">
                    <a:schemeClr val="tx1">
                      <a:alpha val="75000"/>
                    </a:schemeClr>
                  </a:glow>
                </a:effectLst>
                <a:latin typeface="Arial Narrow"/>
                <a:cs typeface="Arial Narrow"/>
              </a:rPr>
              <a:t> </a:t>
            </a:r>
          </a:p>
          <a:p>
            <a:pPr>
              <a:lnSpc>
                <a:spcPct val="80000"/>
              </a:lnSpc>
            </a:pPr>
            <a:r>
              <a:rPr lang="en-US" sz="2400" b="1" dirty="0">
                <a:solidFill>
                  <a:schemeClr val="bg1"/>
                </a:solidFill>
                <a:effectLst>
                  <a:glow rad="101600">
                    <a:schemeClr val="tx1">
                      <a:alpha val="75000"/>
                    </a:schemeClr>
                  </a:glow>
                </a:effectLst>
                <a:latin typeface="Arial Narrow"/>
                <a:cs typeface="Arial Narrow"/>
              </a:rPr>
              <a:t> </a:t>
            </a:r>
            <a:r>
              <a:rPr lang="en-US" sz="2400" b="1" dirty="0" smtClean="0">
                <a:solidFill>
                  <a:schemeClr val="bg1"/>
                </a:solidFill>
                <a:effectLst>
                  <a:glow rad="101600">
                    <a:schemeClr val="tx1">
                      <a:alpha val="75000"/>
                    </a:schemeClr>
                  </a:glow>
                </a:effectLst>
                <a:latin typeface="Arial Narrow"/>
                <a:cs typeface="Arial Narrow"/>
              </a:rPr>
              <a:t>     with </a:t>
            </a:r>
            <a:r>
              <a:rPr lang="en-US" sz="2400" b="1" dirty="0">
                <a:solidFill>
                  <a:schemeClr val="bg1"/>
                </a:solidFill>
                <a:effectLst>
                  <a:glow rad="101600">
                    <a:schemeClr val="tx1">
                      <a:alpha val="75000"/>
                    </a:schemeClr>
                  </a:glow>
                </a:effectLst>
                <a:latin typeface="Arial Narrow"/>
                <a:cs typeface="Arial Narrow"/>
              </a:rPr>
              <a:t>cords </a:t>
            </a:r>
            <a:r>
              <a:rPr lang="en-US" sz="2400" b="1" dirty="0" smtClean="0">
                <a:solidFill>
                  <a:schemeClr val="bg1"/>
                </a:solidFill>
                <a:effectLst>
                  <a:glow rad="101600">
                    <a:schemeClr val="tx1">
                      <a:alpha val="75000"/>
                    </a:schemeClr>
                  </a:glow>
                </a:effectLst>
                <a:latin typeface="Arial Narrow"/>
                <a:cs typeface="Arial Narrow"/>
              </a:rPr>
              <a:t>to </a:t>
            </a:r>
            <a:r>
              <a:rPr lang="en-US" sz="2400" b="1" dirty="0">
                <a:solidFill>
                  <a:schemeClr val="bg1"/>
                </a:solidFill>
                <a:effectLst>
                  <a:glow rad="101600">
                    <a:schemeClr val="tx1">
                      <a:alpha val="75000"/>
                    </a:schemeClr>
                  </a:glow>
                </a:effectLst>
                <a:latin typeface="Arial Narrow"/>
                <a:cs typeface="Arial Narrow"/>
              </a:rPr>
              <a:t>the </a:t>
            </a:r>
            <a:r>
              <a:rPr lang="en-US" sz="2400" b="1" dirty="0" smtClean="0">
                <a:solidFill>
                  <a:schemeClr val="bg1"/>
                </a:solidFill>
                <a:effectLst>
                  <a:glow rad="101600">
                    <a:schemeClr val="tx1">
                      <a:alpha val="75000"/>
                    </a:schemeClr>
                  </a:glow>
                </a:effectLst>
                <a:latin typeface="Arial Narrow"/>
                <a:cs typeface="Arial Narrow"/>
              </a:rPr>
              <a:t>horns </a:t>
            </a:r>
            <a:r>
              <a:rPr lang="en-US" sz="2400" b="1" dirty="0">
                <a:solidFill>
                  <a:schemeClr val="bg1"/>
                </a:solidFill>
                <a:effectLst>
                  <a:glow rad="101600">
                    <a:schemeClr val="tx1">
                      <a:alpha val="75000"/>
                    </a:schemeClr>
                  </a:glow>
                </a:effectLst>
                <a:latin typeface="Arial Narrow"/>
                <a:cs typeface="Arial Narrow"/>
              </a:rPr>
              <a:t>of the altar. </a:t>
            </a:r>
          </a:p>
        </p:txBody>
      </p:sp>
      <p:sp>
        <p:nvSpPr>
          <p:cNvPr id="3" name="TextBox 2"/>
          <p:cNvSpPr txBox="1"/>
          <p:nvPr/>
        </p:nvSpPr>
        <p:spPr>
          <a:xfrm>
            <a:off x="3276600" y="27524"/>
            <a:ext cx="2094644" cy="584776"/>
          </a:xfrm>
          <a:prstGeom prst="rect">
            <a:avLst/>
          </a:prstGeom>
          <a:noFill/>
        </p:spPr>
        <p:txBody>
          <a:bodyPr wrap="none" rtlCol="0">
            <a:spAutoFit/>
          </a:bodyPr>
          <a:lstStyle/>
          <a:p>
            <a:r>
              <a:rPr lang="en-US" sz="3200" b="1" dirty="0" smtClean="0">
                <a:solidFill>
                  <a:srgbClr val="FFE641"/>
                </a:solidFill>
                <a:effectLst>
                  <a:glow rad="101600">
                    <a:schemeClr val="tx1">
                      <a:alpha val="75000"/>
                    </a:schemeClr>
                  </a:glow>
                </a:effectLst>
              </a:rPr>
              <a:t>PSALM 118</a:t>
            </a:r>
            <a:endParaRPr lang="en-US" sz="3200" b="1" dirty="0">
              <a:solidFill>
                <a:srgbClr val="FFE641"/>
              </a:solidFill>
              <a:effectLst>
                <a:glow rad="101600">
                  <a:schemeClr val="tx1">
                    <a:alpha val="75000"/>
                  </a:schemeClr>
                </a:glow>
              </a:effectLst>
            </a:endParaRPr>
          </a:p>
        </p:txBody>
      </p:sp>
    </p:spTree>
    <p:extLst>
      <p:ext uri="{BB962C8B-B14F-4D97-AF65-F5344CB8AC3E}">
        <p14:creationId xmlns:p14="http://schemas.microsoft.com/office/powerpoint/2010/main" val="1597880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56309" y="13276"/>
            <a:ext cx="8348559" cy="584776"/>
          </a:xfrm>
          <a:prstGeom prst="rect">
            <a:avLst/>
          </a:prstGeom>
        </p:spPr>
        <p:txBody>
          <a:bodyPr wrap="none">
            <a:spAutoFit/>
          </a:bodyPr>
          <a:lstStyle/>
          <a:p>
            <a:r>
              <a:rPr lang="en-US" sz="3200" b="1" dirty="0" smtClean="0">
                <a:solidFill>
                  <a:srgbClr val="FFE641"/>
                </a:solidFill>
                <a:effectLst>
                  <a:glow rad="101600">
                    <a:schemeClr val="tx1">
                      <a:alpha val="75000"/>
                    </a:schemeClr>
                  </a:glow>
                </a:effectLst>
              </a:rPr>
              <a:t>  The Judgment of the Nations </a:t>
            </a:r>
            <a:r>
              <a:rPr lang="en-US" sz="2800" b="1" dirty="0" smtClean="0">
                <a:solidFill>
                  <a:srgbClr val="FFF196"/>
                </a:solidFill>
                <a:effectLst>
                  <a:glow rad="101600">
                    <a:schemeClr val="tx1">
                      <a:alpha val="75000"/>
                    </a:schemeClr>
                  </a:glow>
                </a:effectLst>
              </a:rPr>
              <a:t>(Matthew </a:t>
            </a:r>
            <a:r>
              <a:rPr lang="en-US" sz="2800" b="1" dirty="0">
                <a:solidFill>
                  <a:srgbClr val="FFF196"/>
                </a:solidFill>
                <a:effectLst>
                  <a:glow rad="101600">
                    <a:schemeClr val="tx1">
                      <a:alpha val="75000"/>
                    </a:schemeClr>
                  </a:glow>
                </a:effectLst>
              </a:rPr>
              <a:t>25:31-</a:t>
            </a:r>
            <a:r>
              <a:rPr lang="en-US" sz="2800" b="1" dirty="0" smtClean="0">
                <a:solidFill>
                  <a:srgbClr val="FFF196"/>
                </a:solidFill>
                <a:effectLst>
                  <a:glow rad="101600">
                    <a:schemeClr val="tx1">
                      <a:alpha val="75000"/>
                    </a:schemeClr>
                  </a:glow>
                </a:effectLst>
              </a:rPr>
              <a:t>46)</a:t>
            </a:r>
            <a:endParaRPr lang="en-US" sz="2800" dirty="0">
              <a:solidFill>
                <a:srgbClr val="FFF196"/>
              </a:solidFill>
              <a:effectLst>
                <a:glow rad="101600">
                  <a:schemeClr val="tx1">
                    <a:alpha val="75000"/>
                  </a:schemeClr>
                </a:glow>
              </a:effectLst>
            </a:endParaRPr>
          </a:p>
        </p:txBody>
      </p:sp>
      <p:sp>
        <p:nvSpPr>
          <p:cNvPr id="3" name="Rectangle 2"/>
          <p:cNvSpPr/>
          <p:nvPr/>
        </p:nvSpPr>
        <p:spPr>
          <a:xfrm>
            <a:off x="228600" y="621825"/>
            <a:ext cx="8801100" cy="5984972"/>
          </a:xfrm>
          <a:prstGeom prst="rect">
            <a:avLst/>
          </a:prstGeom>
        </p:spPr>
        <p:txBody>
          <a:bodyPr wrap="square">
            <a:spAutoFit/>
          </a:bodyPr>
          <a:lstStyle/>
          <a:p>
            <a:pPr>
              <a:lnSpc>
                <a:spcPct val="90000"/>
              </a:lnSpc>
            </a:pPr>
            <a:r>
              <a:rPr lang="en-US" sz="2500" b="1" dirty="0" smtClean="0">
                <a:solidFill>
                  <a:schemeClr val="bg1"/>
                </a:solidFill>
                <a:effectLst>
                  <a:glow rad="101600">
                    <a:schemeClr val="tx1">
                      <a:alpha val="75000"/>
                    </a:schemeClr>
                  </a:glow>
                </a:effectLst>
                <a:latin typeface="Arial Narrow"/>
                <a:cs typeface="Arial Narrow"/>
              </a:rPr>
              <a:t>“</a:t>
            </a:r>
            <a:r>
              <a:rPr lang="en-US" sz="2500" b="1" dirty="0" smtClean="0">
                <a:solidFill>
                  <a:srgbClr val="FFF196"/>
                </a:solidFill>
                <a:effectLst>
                  <a:glow rad="101600">
                    <a:schemeClr val="tx1">
                      <a:alpha val="75000"/>
                    </a:schemeClr>
                  </a:glow>
                </a:effectLst>
                <a:latin typeface="Arial Narrow"/>
                <a:cs typeface="Arial Narrow"/>
              </a:rPr>
              <a:t>But </a:t>
            </a:r>
            <a:r>
              <a:rPr lang="en-US" sz="2500" b="1" dirty="0">
                <a:solidFill>
                  <a:srgbClr val="FFF196"/>
                </a:solidFill>
                <a:effectLst>
                  <a:glow rad="101600">
                    <a:schemeClr val="tx1">
                      <a:alpha val="75000"/>
                    </a:schemeClr>
                  </a:glow>
                </a:effectLst>
                <a:latin typeface="Arial Narrow"/>
                <a:cs typeface="Arial Narrow"/>
              </a:rPr>
              <a:t>when the Son of Man comes in His glory, and all the angels with Him, then He will sit on His glorious throne</a:t>
            </a:r>
            <a:r>
              <a:rPr lang="en-US" sz="2500" b="1" dirty="0">
                <a:solidFill>
                  <a:schemeClr val="bg1"/>
                </a:solidFill>
                <a:effectLst>
                  <a:glow rad="101600">
                    <a:schemeClr val="tx1">
                      <a:alpha val="75000"/>
                    </a:schemeClr>
                  </a:glow>
                </a:effectLst>
                <a:latin typeface="Arial Narrow"/>
                <a:cs typeface="Arial Narrow"/>
              </a:rPr>
              <a:t>. </a:t>
            </a:r>
            <a:r>
              <a:rPr lang="en-US" sz="2500" b="1" dirty="0" smtClean="0">
                <a:solidFill>
                  <a:schemeClr val="bg1"/>
                </a:solidFill>
                <a:effectLst>
                  <a:glow rad="101600">
                    <a:schemeClr val="tx1">
                      <a:alpha val="75000"/>
                    </a:schemeClr>
                  </a:glow>
                </a:effectLst>
                <a:latin typeface="Arial Narrow"/>
                <a:cs typeface="Arial Narrow"/>
              </a:rPr>
              <a:t>And </a:t>
            </a:r>
            <a:r>
              <a:rPr lang="en-US" sz="2500" b="1" dirty="0">
                <a:solidFill>
                  <a:schemeClr val="bg1"/>
                </a:solidFill>
                <a:effectLst>
                  <a:glow rad="101600">
                    <a:schemeClr val="tx1">
                      <a:alpha val="75000"/>
                    </a:schemeClr>
                  </a:glow>
                </a:effectLst>
                <a:latin typeface="Arial Narrow"/>
                <a:cs typeface="Arial Narrow"/>
              </a:rPr>
              <a:t>all the nations will be gathered before Him; and He will separate them from one another, as the shepherd separates the sheep from the goats; and He will put the sheep on His right, and the goats on the left. </a:t>
            </a:r>
            <a:r>
              <a:rPr lang="en-US" sz="2500" b="1" dirty="0" smtClean="0">
                <a:solidFill>
                  <a:schemeClr val="bg1"/>
                </a:solidFill>
                <a:effectLst>
                  <a:glow rad="101600">
                    <a:schemeClr val="tx1">
                      <a:alpha val="75000"/>
                    </a:schemeClr>
                  </a:glow>
                </a:effectLst>
                <a:latin typeface="Arial Narrow"/>
                <a:cs typeface="Arial Narrow"/>
              </a:rPr>
              <a:t>Then </a:t>
            </a:r>
            <a:r>
              <a:rPr lang="en-US" sz="2500" b="1" dirty="0">
                <a:solidFill>
                  <a:schemeClr val="bg1"/>
                </a:solidFill>
                <a:effectLst>
                  <a:glow rad="101600">
                    <a:schemeClr val="tx1">
                      <a:alpha val="75000"/>
                    </a:schemeClr>
                  </a:glow>
                </a:effectLst>
                <a:latin typeface="Arial Narrow"/>
                <a:cs typeface="Arial Narrow"/>
              </a:rPr>
              <a:t>the King will say to those on His right, ‘Come, you who are blessed of My Father, </a:t>
            </a:r>
            <a:r>
              <a:rPr lang="en-US" sz="2500" b="1" dirty="0">
                <a:solidFill>
                  <a:srgbClr val="FFF196"/>
                </a:solidFill>
                <a:effectLst>
                  <a:glow rad="101600">
                    <a:schemeClr val="tx1">
                      <a:alpha val="75000"/>
                    </a:schemeClr>
                  </a:glow>
                </a:effectLst>
                <a:latin typeface="Arial Narrow"/>
                <a:cs typeface="Arial Narrow"/>
              </a:rPr>
              <a:t>inherit the kingdom</a:t>
            </a:r>
            <a:r>
              <a:rPr lang="en-US" sz="2500" b="1" dirty="0">
                <a:solidFill>
                  <a:schemeClr val="bg1"/>
                </a:solidFill>
                <a:effectLst>
                  <a:glow rad="101600">
                    <a:schemeClr val="tx1">
                      <a:alpha val="75000"/>
                    </a:schemeClr>
                  </a:glow>
                </a:effectLst>
                <a:latin typeface="Arial Narrow"/>
                <a:cs typeface="Arial Narrow"/>
              </a:rPr>
              <a:t> prepared for you from the foundation of the world. ‘For I was hungry, and you gave Me </a:t>
            </a:r>
            <a:r>
              <a:rPr lang="en-US" sz="2500" b="1" i="1" dirty="0">
                <a:solidFill>
                  <a:schemeClr val="bg1"/>
                </a:solidFill>
                <a:effectLst>
                  <a:glow rad="101600">
                    <a:schemeClr val="tx1">
                      <a:alpha val="75000"/>
                    </a:schemeClr>
                  </a:glow>
                </a:effectLst>
                <a:latin typeface="Arial Narrow"/>
                <a:cs typeface="Arial Narrow"/>
              </a:rPr>
              <a:t>something</a:t>
            </a:r>
            <a:r>
              <a:rPr lang="en-US" sz="2500" b="1" dirty="0">
                <a:solidFill>
                  <a:schemeClr val="bg1"/>
                </a:solidFill>
                <a:effectLst>
                  <a:glow rad="101600">
                    <a:schemeClr val="tx1">
                      <a:alpha val="75000"/>
                    </a:schemeClr>
                  </a:glow>
                </a:effectLst>
                <a:latin typeface="Arial Narrow"/>
                <a:cs typeface="Arial Narrow"/>
              </a:rPr>
              <a:t> to eat; I was thirsty, and you gave Me drink; I was a stranger, and you invited Me in; naked, and you clothed Me; I was sick, and you visited Me; I was in prison, and you came to Me.’ </a:t>
            </a:r>
            <a:r>
              <a:rPr lang="en-US" sz="2500" b="1" dirty="0" smtClean="0">
                <a:solidFill>
                  <a:schemeClr val="bg1"/>
                </a:solidFill>
                <a:effectLst>
                  <a:glow rad="101600">
                    <a:schemeClr val="tx1">
                      <a:alpha val="75000"/>
                    </a:schemeClr>
                  </a:glow>
                </a:effectLst>
                <a:latin typeface="Arial Narrow"/>
                <a:cs typeface="Arial Narrow"/>
              </a:rPr>
              <a:t>Then </a:t>
            </a:r>
            <a:r>
              <a:rPr lang="en-US" sz="2500" b="1" dirty="0">
                <a:solidFill>
                  <a:srgbClr val="FFF196"/>
                </a:solidFill>
                <a:effectLst>
                  <a:glow rad="101600">
                    <a:schemeClr val="tx1">
                      <a:alpha val="75000"/>
                    </a:schemeClr>
                  </a:glow>
                </a:effectLst>
                <a:latin typeface="Arial Narrow"/>
                <a:cs typeface="Arial Narrow"/>
              </a:rPr>
              <a:t>the righteous </a:t>
            </a:r>
            <a:r>
              <a:rPr lang="en-US" sz="2500" b="1" dirty="0">
                <a:solidFill>
                  <a:schemeClr val="bg1"/>
                </a:solidFill>
                <a:effectLst>
                  <a:glow rad="101600">
                    <a:schemeClr val="tx1">
                      <a:alpha val="75000"/>
                    </a:schemeClr>
                  </a:glow>
                </a:effectLst>
                <a:latin typeface="Arial Narrow"/>
                <a:cs typeface="Arial Narrow"/>
              </a:rPr>
              <a:t>will answer Him, saying, ‘Lord, when did we see You hungry, and feed You, or thirsty, and give You drink? ‘And when did we see You a stranger, and invite You in, or naked, and clothe You? ‘And when did we see You sick, or in prison, and come to You?’ “And the King will answer and say to them, ‘Truly I say to you, to the extent that you did it to </a:t>
            </a:r>
            <a:r>
              <a:rPr lang="en-US" sz="2500" b="1" dirty="0">
                <a:solidFill>
                  <a:srgbClr val="FFF196"/>
                </a:solidFill>
                <a:effectLst>
                  <a:glow rad="101600">
                    <a:schemeClr val="tx1">
                      <a:alpha val="75000"/>
                    </a:schemeClr>
                  </a:glow>
                </a:effectLst>
                <a:latin typeface="Arial Narrow"/>
                <a:cs typeface="Arial Narrow"/>
              </a:rPr>
              <a:t>one of these brothers of Mine</a:t>
            </a:r>
            <a:r>
              <a:rPr lang="en-US" sz="2500" b="1" dirty="0">
                <a:solidFill>
                  <a:schemeClr val="bg1"/>
                </a:solidFill>
                <a:effectLst>
                  <a:glow rad="101600">
                    <a:schemeClr val="tx1">
                      <a:alpha val="75000"/>
                    </a:schemeClr>
                  </a:glow>
                </a:effectLst>
                <a:latin typeface="Arial Narrow"/>
                <a:cs typeface="Arial Narrow"/>
              </a:rPr>
              <a:t>, </a:t>
            </a:r>
            <a:r>
              <a:rPr lang="en-US" sz="2500" b="1" i="1" dirty="0">
                <a:solidFill>
                  <a:schemeClr val="bg1"/>
                </a:solidFill>
                <a:effectLst>
                  <a:glow rad="101600">
                    <a:schemeClr val="tx1">
                      <a:alpha val="75000"/>
                    </a:schemeClr>
                  </a:glow>
                </a:effectLst>
                <a:latin typeface="Arial Narrow"/>
                <a:cs typeface="Arial Narrow"/>
              </a:rPr>
              <a:t>even</a:t>
            </a:r>
            <a:r>
              <a:rPr lang="en-US" sz="2500" b="1" dirty="0">
                <a:solidFill>
                  <a:schemeClr val="bg1"/>
                </a:solidFill>
                <a:effectLst>
                  <a:glow rad="101600">
                    <a:schemeClr val="tx1">
                      <a:alpha val="75000"/>
                    </a:schemeClr>
                  </a:glow>
                </a:effectLst>
                <a:latin typeface="Arial Narrow"/>
                <a:cs typeface="Arial Narrow"/>
              </a:rPr>
              <a:t> the least </a:t>
            </a:r>
            <a:r>
              <a:rPr lang="en-US" sz="2500" b="1" i="1" dirty="0">
                <a:solidFill>
                  <a:schemeClr val="bg1"/>
                </a:solidFill>
                <a:effectLst>
                  <a:glow rad="101600">
                    <a:schemeClr val="tx1">
                      <a:alpha val="75000"/>
                    </a:schemeClr>
                  </a:glow>
                </a:effectLst>
                <a:latin typeface="Arial Narrow"/>
                <a:cs typeface="Arial Narrow"/>
              </a:rPr>
              <a:t>of them,</a:t>
            </a:r>
            <a:r>
              <a:rPr lang="en-US" sz="2500" b="1" dirty="0">
                <a:solidFill>
                  <a:schemeClr val="bg1"/>
                </a:solidFill>
                <a:effectLst>
                  <a:glow rad="101600">
                    <a:schemeClr val="tx1">
                      <a:alpha val="75000"/>
                    </a:schemeClr>
                  </a:glow>
                </a:effectLst>
                <a:latin typeface="Arial Narrow"/>
                <a:cs typeface="Arial Narrow"/>
              </a:rPr>
              <a:t> you did it to Me.’</a:t>
            </a:r>
            <a:r>
              <a:rPr lang="en-US" sz="2500" b="1" dirty="0" smtClean="0">
                <a:solidFill>
                  <a:schemeClr val="bg1"/>
                </a:solidFill>
                <a:effectLst>
                  <a:glow rad="101600">
                    <a:schemeClr val="tx1">
                      <a:alpha val="75000"/>
                    </a:schemeClr>
                  </a:glow>
                </a:effectLst>
                <a:latin typeface="Arial Narrow"/>
                <a:cs typeface="Arial Narrow"/>
              </a:rPr>
              <a:t>” </a:t>
            </a:r>
            <a:r>
              <a:rPr lang="en-US" sz="2500" b="1" dirty="0" smtClean="0">
                <a:solidFill>
                  <a:srgbClr val="FFE641"/>
                </a:solidFill>
                <a:effectLst>
                  <a:glow rad="101600">
                    <a:schemeClr val="tx1">
                      <a:alpha val="75000"/>
                    </a:schemeClr>
                  </a:glow>
                </a:effectLst>
                <a:latin typeface="Arial Narrow"/>
                <a:cs typeface="Arial Narrow"/>
              </a:rPr>
              <a:t>(31-40)</a:t>
            </a:r>
            <a:endParaRPr lang="en-US" sz="2500" b="1" dirty="0">
              <a:solidFill>
                <a:srgbClr val="FFE64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54586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93700" y="751344"/>
            <a:ext cx="8534400" cy="5528694"/>
          </a:xfrm>
          <a:prstGeom prst="rect">
            <a:avLst/>
          </a:prstGeom>
        </p:spPr>
        <p:txBody>
          <a:bodyPr wrap="square">
            <a:spAutoFit/>
          </a:bodyPr>
          <a:lstStyle/>
          <a:p>
            <a:pPr>
              <a:lnSpc>
                <a:spcPct val="90000"/>
              </a:lnSpc>
            </a:pPr>
            <a:r>
              <a:rPr lang="en-US" sz="2800" b="1" dirty="0" smtClean="0">
                <a:solidFill>
                  <a:schemeClr val="bg1"/>
                </a:solidFill>
                <a:effectLst>
                  <a:glow rad="101600">
                    <a:schemeClr val="tx1">
                      <a:alpha val="75000"/>
                    </a:schemeClr>
                  </a:glow>
                </a:effectLst>
                <a:latin typeface="Arial Narrow"/>
                <a:cs typeface="Arial Narrow"/>
              </a:rPr>
              <a:t>“Then </a:t>
            </a:r>
            <a:r>
              <a:rPr lang="en-US" sz="2800" b="1" dirty="0">
                <a:solidFill>
                  <a:schemeClr val="bg1"/>
                </a:solidFill>
                <a:effectLst>
                  <a:glow rad="101600">
                    <a:schemeClr val="tx1">
                      <a:alpha val="75000"/>
                    </a:schemeClr>
                  </a:glow>
                </a:effectLst>
                <a:latin typeface="Arial Narrow"/>
                <a:cs typeface="Arial Narrow"/>
              </a:rPr>
              <a:t>He will also say to those on His left, ‘Depart from Me, </a:t>
            </a:r>
            <a:r>
              <a:rPr lang="en-US" sz="2800" b="1" dirty="0">
                <a:solidFill>
                  <a:srgbClr val="FFF196"/>
                </a:solidFill>
                <a:effectLst>
                  <a:glow rad="101600">
                    <a:schemeClr val="tx1">
                      <a:alpha val="75000"/>
                    </a:schemeClr>
                  </a:glow>
                </a:effectLst>
                <a:latin typeface="Arial Narrow"/>
                <a:cs typeface="Arial Narrow"/>
              </a:rPr>
              <a:t>accursed ones</a:t>
            </a:r>
            <a:r>
              <a:rPr lang="en-US" sz="2800" b="1" dirty="0">
                <a:solidFill>
                  <a:schemeClr val="bg1"/>
                </a:solidFill>
                <a:effectLst>
                  <a:glow rad="101600">
                    <a:schemeClr val="tx1">
                      <a:alpha val="75000"/>
                    </a:schemeClr>
                  </a:glow>
                </a:effectLst>
                <a:latin typeface="Arial Narrow"/>
                <a:cs typeface="Arial Narrow"/>
              </a:rPr>
              <a:t>, into the eternal fire which has been prepared for the devil and his angels; for I was hungry, and you gave Me </a:t>
            </a:r>
            <a:r>
              <a:rPr lang="en-US" sz="2800" b="1" i="1" dirty="0">
                <a:solidFill>
                  <a:schemeClr val="bg1"/>
                </a:solidFill>
                <a:effectLst>
                  <a:glow rad="101600">
                    <a:schemeClr val="tx1">
                      <a:alpha val="75000"/>
                    </a:schemeClr>
                  </a:glow>
                </a:effectLst>
                <a:latin typeface="Arial Narrow"/>
                <a:cs typeface="Arial Narrow"/>
              </a:rPr>
              <a:t>nothing</a:t>
            </a:r>
            <a:r>
              <a:rPr lang="en-US" sz="2800" b="1" dirty="0">
                <a:solidFill>
                  <a:schemeClr val="bg1"/>
                </a:solidFill>
                <a:effectLst>
                  <a:glow rad="101600">
                    <a:schemeClr val="tx1">
                      <a:alpha val="75000"/>
                    </a:schemeClr>
                  </a:glow>
                </a:effectLst>
                <a:latin typeface="Arial Narrow"/>
                <a:cs typeface="Arial Narrow"/>
              </a:rPr>
              <a:t> to eat; I was thirsty, and you gave Me nothing to drink; I was a stranger, and you did not invite Me in; naked, and you did not clothe Me; sick, and in prison, and you did not visit Me.’ </a:t>
            </a:r>
            <a:r>
              <a:rPr lang="en-US" sz="2800" b="1" dirty="0" smtClean="0">
                <a:solidFill>
                  <a:schemeClr val="bg1"/>
                </a:solidFill>
                <a:effectLst>
                  <a:glow rad="101600">
                    <a:schemeClr val="tx1">
                      <a:alpha val="75000"/>
                    </a:schemeClr>
                  </a:glow>
                </a:effectLst>
                <a:latin typeface="Arial Narrow"/>
                <a:cs typeface="Arial Narrow"/>
              </a:rPr>
              <a:t>Then </a:t>
            </a:r>
            <a:r>
              <a:rPr lang="en-US" sz="2800" b="1" dirty="0">
                <a:solidFill>
                  <a:schemeClr val="bg1"/>
                </a:solidFill>
                <a:effectLst>
                  <a:glow rad="101600">
                    <a:schemeClr val="tx1">
                      <a:alpha val="75000"/>
                    </a:schemeClr>
                  </a:glow>
                </a:effectLst>
                <a:latin typeface="Arial Narrow"/>
                <a:cs typeface="Arial Narrow"/>
              </a:rPr>
              <a:t>they themselves also will answer, saying, ‘Lord, when did we see You hungry, or thirsty, or a stranger, or naked, or sick, or in prison, and did not take care of You?’ </a:t>
            </a:r>
            <a:r>
              <a:rPr lang="en-US" sz="2800" b="1" dirty="0" smtClean="0">
                <a:solidFill>
                  <a:schemeClr val="bg1"/>
                </a:solidFill>
                <a:effectLst>
                  <a:glow rad="101600">
                    <a:schemeClr val="tx1">
                      <a:alpha val="75000"/>
                    </a:schemeClr>
                  </a:glow>
                </a:effectLst>
                <a:latin typeface="Arial Narrow"/>
                <a:cs typeface="Arial Narrow"/>
              </a:rPr>
              <a:t>Then </a:t>
            </a:r>
            <a:r>
              <a:rPr lang="en-US" sz="2800" b="1" dirty="0">
                <a:solidFill>
                  <a:schemeClr val="bg1"/>
                </a:solidFill>
                <a:effectLst>
                  <a:glow rad="101600">
                    <a:schemeClr val="tx1">
                      <a:alpha val="75000"/>
                    </a:schemeClr>
                  </a:glow>
                </a:effectLst>
                <a:latin typeface="Arial Narrow"/>
                <a:cs typeface="Arial Narrow"/>
              </a:rPr>
              <a:t>He will answer them, saying, ‘Truly I say to you, to the extent that you did not do it to </a:t>
            </a:r>
            <a:r>
              <a:rPr lang="en-US" sz="2800" b="1" dirty="0">
                <a:solidFill>
                  <a:srgbClr val="FFF196"/>
                </a:solidFill>
                <a:effectLst>
                  <a:glow rad="101600">
                    <a:schemeClr val="tx1">
                      <a:alpha val="75000"/>
                    </a:schemeClr>
                  </a:glow>
                </a:effectLst>
                <a:latin typeface="Arial Narrow"/>
                <a:cs typeface="Arial Narrow"/>
              </a:rPr>
              <a:t>one of the least of </a:t>
            </a:r>
            <a:r>
              <a:rPr lang="en-US" sz="2800" b="1" dirty="0" smtClean="0">
                <a:solidFill>
                  <a:srgbClr val="FFF196"/>
                </a:solidFill>
                <a:effectLst>
                  <a:glow rad="101600">
                    <a:schemeClr val="tx1">
                      <a:alpha val="75000"/>
                    </a:schemeClr>
                  </a:glow>
                </a:effectLst>
                <a:latin typeface="Arial Narrow"/>
                <a:cs typeface="Arial Narrow"/>
              </a:rPr>
              <a:t>these [</a:t>
            </a:r>
            <a:r>
              <a:rPr lang="en-US" sz="2800" b="1" dirty="0" err="1" smtClean="0">
                <a:solidFill>
                  <a:srgbClr val="FFF196"/>
                </a:solidFill>
                <a:effectLst>
                  <a:glow rad="101600">
                    <a:schemeClr val="tx1">
                      <a:alpha val="75000"/>
                    </a:schemeClr>
                  </a:glow>
                </a:effectLst>
                <a:latin typeface="Arial Narrow"/>
                <a:cs typeface="Arial Narrow"/>
              </a:rPr>
              <a:t>Yeshua’s</a:t>
            </a:r>
            <a:r>
              <a:rPr lang="en-US" sz="2800" b="1" dirty="0" smtClean="0">
                <a:solidFill>
                  <a:srgbClr val="FFF196"/>
                </a:solidFill>
                <a:effectLst>
                  <a:glow rad="101600">
                    <a:schemeClr val="tx1">
                      <a:alpha val="75000"/>
                    </a:schemeClr>
                  </a:glow>
                </a:effectLst>
                <a:latin typeface="Arial Narrow"/>
                <a:cs typeface="Arial Narrow"/>
              </a:rPr>
              <a:t> brethren]</a:t>
            </a:r>
            <a:r>
              <a:rPr lang="en-US" sz="2800" b="1" dirty="0" smtClean="0">
                <a:solidFill>
                  <a:schemeClr val="bg1"/>
                </a:solidFill>
                <a:effectLst>
                  <a:glow rad="101600">
                    <a:schemeClr val="tx1">
                      <a:alpha val="75000"/>
                    </a:schemeClr>
                  </a:glow>
                </a:effectLst>
                <a:latin typeface="Arial Narrow"/>
                <a:cs typeface="Arial Narrow"/>
              </a:rPr>
              <a:t>, </a:t>
            </a:r>
            <a:r>
              <a:rPr lang="en-US" sz="2800" b="1" dirty="0">
                <a:solidFill>
                  <a:schemeClr val="bg1"/>
                </a:solidFill>
                <a:effectLst>
                  <a:glow rad="101600">
                    <a:schemeClr val="tx1">
                      <a:alpha val="75000"/>
                    </a:schemeClr>
                  </a:glow>
                </a:effectLst>
                <a:latin typeface="Arial Narrow"/>
                <a:cs typeface="Arial Narrow"/>
              </a:rPr>
              <a:t>you did not do it to Me.’ “And these will go away into eternal punishment, but the righteous into eternal life.</a:t>
            </a:r>
            <a:r>
              <a:rPr lang="en-US" sz="2800" b="1" dirty="0" smtClean="0">
                <a:solidFill>
                  <a:schemeClr val="bg1"/>
                </a:solidFill>
                <a:effectLst>
                  <a:glow rad="101600">
                    <a:schemeClr val="tx1">
                      <a:alpha val="75000"/>
                    </a:schemeClr>
                  </a:glow>
                </a:effectLst>
                <a:latin typeface="Arial Narrow"/>
                <a:cs typeface="Arial Narrow"/>
              </a:rPr>
              <a:t>” </a:t>
            </a:r>
            <a:r>
              <a:rPr lang="en-US" sz="2800" b="1" dirty="0" smtClean="0">
                <a:solidFill>
                  <a:srgbClr val="FFE641"/>
                </a:solidFill>
                <a:effectLst>
                  <a:glow rad="101600">
                    <a:schemeClr val="tx1">
                      <a:alpha val="75000"/>
                    </a:schemeClr>
                  </a:glow>
                </a:effectLst>
                <a:latin typeface="Arial Narrow"/>
                <a:cs typeface="Arial Narrow"/>
              </a:rPr>
              <a:t>(41-46)</a:t>
            </a:r>
            <a:endParaRPr lang="en-US" sz="2800" b="1" dirty="0">
              <a:solidFill>
                <a:srgbClr val="FFE641"/>
              </a:solidFill>
              <a:effectLst>
                <a:glow rad="101600">
                  <a:schemeClr val="tx1">
                    <a:alpha val="75000"/>
                  </a:schemeClr>
                </a:glow>
              </a:effectLst>
              <a:latin typeface="Arial Narrow"/>
              <a:cs typeface="Arial Narrow"/>
            </a:endParaRPr>
          </a:p>
        </p:txBody>
      </p:sp>
    </p:spTree>
    <p:extLst>
      <p:ext uri="{BB962C8B-B14F-4D97-AF65-F5344CB8AC3E}">
        <p14:creationId xmlns:p14="http://schemas.microsoft.com/office/powerpoint/2010/main" val="20446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3-02 at 3.47.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42191"/>
          </a:xfrm>
          <a:prstGeom prst="rect">
            <a:avLst/>
          </a:prstGeom>
        </p:spPr>
      </p:pic>
      <p:sp>
        <p:nvSpPr>
          <p:cNvPr id="4" name="Rectangle 3"/>
          <p:cNvSpPr/>
          <p:nvPr/>
        </p:nvSpPr>
        <p:spPr>
          <a:xfrm>
            <a:off x="3335023" y="276830"/>
            <a:ext cx="2497348" cy="769441"/>
          </a:xfrm>
          <a:prstGeom prst="rect">
            <a:avLst/>
          </a:prstGeom>
        </p:spPr>
        <p:txBody>
          <a:bodyPr wrap="none">
            <a:spAutoFit/>
          </a:bodyPr>
          <a:lstStyle/>
          <a:p>
            <a:r>
              <a:rPr lang="en-US" sz="4400" b="1" dirty="0">
                <a:solidFill>
                  <a:srgbClr val="FFE641"/>
                </a:solidFill>
                <a:effectLst>
                  <a:glow rad="101600">
                    <a:schemeClr val="tx1">
                      <a:alpha val="75000"/>
                    </a:schemeClr>
                  </a:glow>
                </a:effectLst>
              </a:rPr>
              <a:t>Acts 1:6-</a:t>
            </a:r>
            <a:r>
              <a:rPr lang="en-US" sz="4400" b="1" dirty="0" smtClean="0">
                <a:solidFill>
                  <a:srgbClr val="FFE641"/>
                </a:solidFill>
                <a:effectLst>
                  <a:glow rad="101600">
                    <a:schemeClr val="tx1">
                      <a:alpha val="75000"/>
                    </a:schemeClr>
                  </a:glow>
                </a:effectLst>
              </a:rPr>
              <a:t>7</a:t>
            </a:r>
            <a:endParaRPr lang="en-US" sz="4400" dirty="0">
              <a:solidFill>
                <a:srgbClr val="FFE641"/>
              </a:solidFill>
              <a:effectLst>
                <a:glow rad="101600">
                  <a:schemeClr val="tx1">
                    <a:alpha val="75000"/>
                  </a:schemeClr>
                </a:glow>
              </a:effectLst>
            </a:endParaRPr>
          </a:p>
        </p:txBody>
      </p:sp>
      <p:sp>
        <p:nvSpPr>
          <p:cNvPr id="6" name="Rectangle 5"/>
          <p:cNvSpPr/>
          <p:nvPr/>
        </p:nvSpPr>
        <p:spPr>
          <a:xfrm>
            <a:off x="457200" y="1321138"/>
            <a:ext cx="8305800" cy="2246769"/>
          </a:xfrm>
          <a:prstGeom prst="rect">
            <a:avLst/>
          </a:prstGeom>
        </p:spPr>
        <p:txBody>
          <a:bodyPr wrap="square">
            <a:spAutoFit/>
          </a:bodyPr>
          <a:lstStyle/>
          <a:p>
            <a:r>
              <a:rPr lang="en-US" sz="2800" b="1" dirty="0">
                <a:solidFill>
                  <a:schemeClr val="bg1"/>
                </a:solidFill>
                <a:effectLst>
                  <a:glow rad="101600">
                    <a:schemeClr val="tx1">
                      <a:alpha val="75000"/>
                    </a:schemeClr>
                  </a:glow>
                </a:effectLst>
                <a:latin typeface="Arial Narrow"/>
                <a:cs typeface="Arial Narrow"/>
              </a:rPr>
              <a:t>“And so when they had come together, they were asking Him, saying, </a:t>
            </a:r>
            <a:r>
              <a:rPr lang="en-US" sz="2800" b="1" dirty="0" smtClean="0">
                <a:solidFill>
                  <a:schemeClr val="bg1"/>
                </a:solidFill>
                <a:effectLst>
                  <a:glow rad="101600">
                    <a:schemeClr val="tx1">
                      <a:alpha val="75000"/>
                    </a:schemeClr>
                  </a:glow>
                </a:effectLst>
                <a:latin typeface="Arial Narrow"/>
                <a:cs typeface="Arial Narrow"/>
              </a:rPr>
              <a:t>‘Lord</a:t>
            </a:r>
            <a:r>
              <a:rPr lang="en-US" sz="2800" b="1" dirty="0">
                <a:solidFill>
                  <a:schemeClr val="bg1"/>
                </a:solidFill>
                <a:effectLst>
                  <a:glow rad="101600">
                    <a:schemeClr val="tx1">
                      <a:alpha val="75000"/>
                    </a:schemeClr>
                  </a:glow>
                </a:effectLst>
                <a:latin typeface="Arial Narrow"/>
                <a:cs typeface="Arial Narrow"/>
              </a:rPr>
              <a:t>, is it at this time You are </a:t>
            </a:r>
            <a:r>
              <a:rPr lang="en-US" sz="2800" b="1" dirty="0">
                <a:solidFill>
                  <a:srgbClr val="FFF196"/>
                </a:solidFill>
                <a:effectLst>
                  <a:glow rad="101600">
                    <a:schemeClr val="tx1">
                      <a:alpha val="75000"/>
                    </a:schemeClr>
                  </a:glow>
                </a:effectLst>
                <a:latin typeface="Arial Narrow"/>
                <a:cs typeface="Arial Narrow"/>
              </a:rPr>
              <a:t>restoring the kingdom to Israel</a:t>
            </a:r>
            <a:r>
              <a:rPr lang="en-US" sz="2800" b="1" dirty="0" smtClean="0">
                <a:solidFill>
                  <a:schemeClr val="bg1"/>
                </a:solidFill>
                <a:effectLst>
                  <a:glow rad="101600">
                    <a:schemeClr val="tx1">
                      <a:alpha val="75000"/>
                    </a:schemeClr>
                  </a:glow>
                </a:effectLst>
                <a:latin typeface="Arial Narrow"/>
                <a:cs typeface="Arial Narrow"/>
              </a:rPr>
              <a:t>?’ He </a:t>
            </a:r>
            <a:r>
              <a:rPr lang="en-US" sz="2800" b="1" dirty="0">
                <a:solidFill>
                  <a:schemeClr val="bg1"/>
                </a:solidFill>
                <a:effectLst>
                  <a:glow rad="101600">
                    <a:schemeClr val="tx1">
                      <a:alpha val="75000"/>
                    </a:schemeClr>
                  </a:glow>
                </a:effectLst>
                <a:latin typeface="Arial Narrow"/>
                <a:cs typeface="Arial Narrow"/>
              </a:rPr>
              <a:t>said to them, </a:t>
            </a:r>
            <a:r>
              <a:rPr lang="en-US" sz="2800" b="1" dirty="0" smtClean="0">
                <a:solidFill>
                  <a:schemeClr val="bg1"/>
                </a:solidFill>
                <a:effectLst>
                  <a:glow rad="101600">
                    <a:schemeClr val="tx1">
                      <a:alpha val="75000"/>
                    </a:schemeClr>
                  </a:glow>
                </a:effectLst>
                <a:latin typeface="Arial Narrow"/>
                <a:cs typeface="Arial Narrow"/>
              </a:rPr>
              <a:t>‘It </a:t>
            </a:r>
            <a:r>
              <a:rPr lang="en-US" sz="2800" b="1" dirty="0">
                <a:solidFill>
                  <a:schemeClr val="bg1"/>
                </a:solidFill>
                <a:effectLst>
                  <a:glow rad="101600">
                    <a:schemeClr val="tx1">
                      <a:alpha val="75000"/>
                    </a:schemeClr>
                  </a:glow>
                </a:effectLst>
                <a:latin typeface="Arial Narrow"/>
                <a:cs typeface="Arial Narrow"/>
              </a:rPr>
              <a:t>is not for you to know times or epochs which the Father has fixed by His own </a:t>
            </a:r>
            <a:r>
              <a:rPr lang="en-US" sz="2800" b="1" dirty="0" smtClean="0">
                <a:solidFill>
                  <a:schemeClr val="bg1"/>
                </a:solidFill>
                <a:effectLst>
                  <a:glow rad="101600">
                    <a:schemeClr val="tx1">
                      <a:alpha val="75000"/>
                    </a:schemeClr>
                  </a:glow>
                </a:effectLst>
                <a:latin typeface="Arial Narrow"/>
                <a:cs typeface="Arial Narrow"/>
              </a:rPr>
              <a:t>authority’” …</a:t>
            </a:r>
            <a:endParaRPr lang="en-US" sz="2800" b="1" dirty="0">
              <a:solidFill>
                <a:schemeClr val="bg1"/>
              </a:solidFill>
              <a:effectLst>
                <a:glow rad="101600">
                  <a:schemeClr val="tx1">
                    <a:alpha val="75000"/>
                  </a:schemeClr>
                </a:glow>
              </a:effectLst>
              <a:latin typeface="Arial Narrow"/>
              <a:cs typeface="Arial Narrow"/>
            </a:endParaRPr>
          </a:p>
        </p:txBody>
      </p:sp>
      <p:sp>
        <p:nvSpPr>
          <p:cNvPr id="7" name="Rectangle 6"/>
          <p:cNvSpPr/>
          <p:nvPr/>
        </p:nvSpPr>
        <p:spPr>
          <a:xfrm>
            <a:off x="457200" y="3899238"/>
            <a:ext cx="8305800" cy="2246769"/>
          </a:xfrm>
          <a:prstGeom prst="rect">
            <a:avLst/>
          </a:prstGeom>
        </p:spPr>
        <p:txBody>
          <a:bodyPr wrap="square">
            <a:spAutoFit/>
          </a:bodyPr>
          <a:lstStyle/>
          <a:p>
            <a:r>
              <a:rPr lang="el-GR" sz="2800" b="1" dirty="0" smtClean="0">
                <a:solidFill>
                  <a:srgbClr val="FFFFFF"/>
                </a:solidFill>
                <a:effectLst>
                  <a:glow rad="101600">
                    <a:schemeClr val="tx1">
                      <a:alpha val="75000"/>
                    </a:schemeClr>
                  </a:glow>
                </a:effectLst>
              </a:rPr>
              <a:t>Οἱ </a:t>
            </a:r>
            <a:r>
              <a:rPr lang="el-GR" sz="2800" b="1" dirty="0">
                <a:solidFill>
                  <a:srgbClr val="FFFFFF"/>
                </a:solidFill>
                <a:effectLst>
                  <a:glow rad="101600">
                    <a:schemeClr val="tx1">
                      <a:alpha val="75000"/>
                    </a:schemeClr>
                  </a:glow>
                </a:effectLst>
              </a:rPr>
              <a:t>μὲν οὖν συνελθόντες ἠρώτων αὐτὸν λέγοντες· κύριε, εἰ ἐν τῷ χρόνῳ τούτῳ </a:t>
            </a:r>
            <a:r>
              <a:rPr lang="el-GR" sz="2800" b="1" dirty="0">
                <a:solidFill>
                  <a:srgbClr val="FFF196"/>
                </a:solidFill>
                <a:effectLst>
                  <a:glow rad="101600">
                    <a:schemeClr val="tx1">
                      <a:alpha val="75000"/>
                    </a:schemeClr>
                  </a:glow>
                </a:effectLst>
              </a:rPr>
              <a:t>ἀποκαθιστάνεις τὴν βασιλείαν τῷ Ἰσραήλ</a:t>
            </a:r>
            <a:r>
              <a:rPr lang="el-GR" sz="2800" b="1" dirty="0">
                <a:solidFill>
                  <a:srgbClr val="FFFFFF"/>
                </a:solidFill>
                <a:effectLst>
                  <a:glow rad="101600">
                    <a:schemeClr val="tx1">
                      <a:alpha val="75000"/>
                    </a:schemeClr>
                  </a:glow>
                </a:effectLst>
              </a:rPr>
              <a:t>; εἶπεν δὲ πρὸς αὐτούς· οὐχ ὑμῶν ἐστιν γνῶναι χρόνους ἢ καιροὺς οὓς ὁ πατὴρ ἔθετο ἐν τῇ ἰδίᾳ </a:t>
            </a:r>
            <a:r>
              <a:rPr lang="el-GR" sz="2800" b="1" dirty="0" smtClean="0">
                <a:solidFill>
                  <a:srgbClr val="FFFFFF"/>
                </a:solidFill>
                <a:effectLst>
                  <a:glow rad="101600">
                    <a:schemeClr val="tx1">
                      <a:alpha val="75000"/>
                    </a:schemeClr>
                  </a:glow>
                </a:effectLst>
              </a:rPr>
              <a:t>ἐξουσίᾳ</a:t>
            </a:r>
            <a:r>
              <a:rPr lang="en-US" sz="2800" b="1" dirty="0">
                <a:solidFill>
                  <a:srgbClr val="FFFFFF"/>
                </a:solidFill>
                <a:effectLst>
                  <a:glow rad="101600">
                    <a:schemeClr val="tx1">
                      <a:alpha val="75000"/>
                    </a:schemeClr>
                  </a:glow>
                </a:effectLst>
              </a:rPr>
              <a:t> </a:t>
            </a:r>
            <a:r>
              <a:rPr lang="en-US" sz="2800" b="1" dirty="0" smtClean="0">
                <a:solidFill>
                  <a:srgbClr val="FFFFFF"/>
                </a:solidFill>
                <a:effectLst>
                  <a:glow rad="101600">
                    <a:schemeClr val="tx1">
                      <a:alpha val="75000"/>
                    </a:schemeClr>
                  </a:glow>
                </a:effectLst>
              </a:rPr>
              <a:t>…</a:t>
            </a:r>
            <a:endParaRPr lang="el-GR" sz="2800" b="1" dirty="0">
              <a:solidFill>
                <a:srgbClr val="FFFFFF"/>
              </a:solidFill>
              <a:effectLst>
                <a:glow rad="101600">
                  <a:schemeClr val="tx1">
                    <a:alpha val="75000"/>
                  </a:schemeClr>
                </a:glow>
              </a:effectLst>
            </a:endParaRPr>
          </a:p>
        </p:txBody>
      </p:sp>
    </p:spTree>
    <p:extLst>
      <p:ext uri="{BB962C8B-B14F-4D97-AF65-F5344CB8AC3E}">
        <p14:creationId xmlns:p14="http://schemas.microsoft.com/office/powerpoint/2010/main" val="12405391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4233044" y="593304"/>
            <a:ext cx="4542656" cy="6264696"/>
          </a:xfrm>
        </p:spPr>
        <p:txBody>
          <a:bodyPr>
            <a:normAutofit lnSpcReduction="10000"/>
          </a:bodyPr>
          <a:lstStyle/>
          <a:p>
            <a:pPr marL="0" algn="ctr">
              <a:spcBef>
                <a:spcPts val="0"/>
              </a:spcBef>
              <a:buNone/>
            </a:pPr>
            <a:endParaRPr lang="en-US" sz="1700" dirty="0">
              <a:solidFill>
                <a:srgbClr val="FFFFFF"/>
              </a:solidFill>
            </a:endParaRPr>
          </a:p>
          <a:p>
            <a:pPr marL="0" algn="ctr">
              <a:lnSpc>
                <a:spcPct val="90000"/>
              </a:lnSpc>
              <a:spcBef>
                <a:spcPts val="0"/>
              </a:spcBef>
              <a:buNone/>
            </a:pPr>
            <a:r>
              <a:rPr lang="en-US" sz="3200" dirty="0" smtClean="0">
                <a:solidFill>
                  <a:srgbClr val="FFFFFF"/>
                </a:solidFill>
              </a:rPr>
              <a:t>“</a:t>
            </a:r>
            <a:r>
              <a:rPr lang="en-US" sz="3200" b="1" dirty="0" smtClean="0">
                <a:solidFill>
                  <a:srgbClr val="FFFFFF"/>
                </a:solidFill>
              </a:rPr>
              <a:t>Jesus’ correction of the apostles … should not be taken to mean that Jesus acknowledges the old Jewish worldview and that its timing is now hidden from the apostles. Instead, Jesus is acknowledging their interpretation. He in effect says, ‘Yes, I will restore Israel – but in a way you cannot imagine.’”</a:t>
            </a:r>
          </a:p>
          <a:p>
            <a:pPr marL="0" algn="ctr">
              <a:spcBef>
                <a:spcPts val="0"/>
              </a:spcBef>
              <a:buNone/>
            </a:pPr>
            <a:endParaRPr lang="en-US" sz="3400" dirty="0">
              <a:solidFill>
                <a:srgbClr val="FFFFFF"/>
              </a:solidFill>
            </a:endParaRPr>
          </a:p>
        </p:txBody>
      </p:sp>
      <p:pic>
        <p:nvPicPr>
          <p:cNvPr id="7" name="Content Placeholder 2"/>
          <p:cNvPicPr>
            <a:picLocks noGrp="1" noChangeAspect="1" noChangeArrowheads="1"/>
          </p:cNvPicPr>
          <p:nvPr>
            <p:ph sz="quarter" idx="4"/>
          </p:nvPr>
        </p:nvPicPr>
        <p:blipFill>
          <a:blip r:embed="rId2" cstate="print"/>
          <a:stretch>
            <a:fillRect/>
          </a:stretch>
        </p:blipFill>
        <p:spPr bwMode="auto">
          <a:xfrm>
            <a:off x="197925" y="165460"/>
            <a:ext cx="3768419" cy="5652628"/>
          </a:xfrm>
          <a:prstGeom prst="rect">
            <a:avLst/>
          </a:prstGeom>
          <a:noFill/>
          <a:ln w="9525">
            <a:noFill/>
            <a:miter lim="800000"/>
            <a:headEnd/>
            <a:tailEnd/>
          </a:ln>
        </p:spPr>
      </p:pic>
      <p:sp>
        <p:nvSpPr>
          <p:cNvPr id="8" name="TextBox 7"/>
          <p:cNvSpPr txBox="1"/>
          <p:nvPr/>
        </p:nvSpPr>
        <p:spPr>
          <a:xfrm>
            <a:off x="101785" y="6119718"/>
            <a:ext cx="4131259" cy="523220"/>
          </a:xfrm>
          <a:prstGeom prst="rect">
            <a:avLst/>
          </a:prstGeom>
          <a:noFill/>
        </p:spPr>
        <p:txBody>
          <a:bodyPr wrap="none" rtlCol="0">
            <a:spAutoFit/>
          </a:bodyPr>
          <a:lstStyle/>
          <a:p>
            <a:r>
              <a:rPr lang="en-US" sz="2800" dirty="0" smtClean="0">
                <a:solidFill>
                  <a:srgbClr val="FFE641"/>
                </a:solidFill>
                <a:latin typeface="Calibri"/>
              </a:rPr>
              <a:t>Gary Burge, </a:t>
            </a:r>
            <a:r>
              <a:rPr lang="en-US" sz="2400" dirty="0" smtClean="0">
                <a:solidFill>
                  <a:srgbClr val="FFE641"/>
                </a:solidFill>
                <a:latin typeface="Calibri"/>
              </a:rPr>
              <a:t>Wheaton College</a:t>
            </a:r>
            <a:endParaRPr lang="en-US" sz="2400" dirty="0">
              <a:solidFill>
                <a:srgbClr val="FFE641"/>
              </a:solidFill>
              <a:latin typeface="Calibri"/>
            </a:endParaRPr>
          </a:p>
        </p:txBody>
      </p:sp>
    </p:spTree>
    <p:extLst>
      <p:ext uri="{BB962C8B-B14F-4D97-AF65-F5344CB8AC3E}">
        <p14:creationId xmlns:p14="http://schemas.microsoft.com/office/powerpoint/2010/main" val="14360151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4556125" y="4672013"/>
            <a:ext cx="184150" cy="771525"/>
          </a:xfrm>
          <a:prstGeom prst="rect">
            <a:avLst/>
          </a:prstGeom>
          <a:noFill/>
          <a:ln w="9525">
            <a:noFill/>
            <a:miter lim="800000"/>
            <a:headEnd/>
            <a:tailEnd/>
          </a:ln>
        </p:spPr>
        <p:txBody>
          <a:bodyPr wrap="none" lIns="91439" tIns="45719" rIns="91439" bIns="45719">
            <a:spAutoFit/>
          </a:bodyPr>
          <a:lstStyle/>
          <a:p>
            <a:pPr algn="ctr" defTabSz="457196">
              <a:defRPr/>
            </a:pPr>
            <a:endParaRPr lang="en-US" sz="4400" dirty="0">
              <a:solidFill>
                <a:srgbClr val="000000"/>
              </a:solidFill>
              <a:latin typeface="Stencil" charset="0"/>
              <a:ea typeface="ＭＳ Ｐゴシック" charset="0"/>
              <a:cs typeface="ＭＳ Ｐゴシック" charset="0"/>
            </a:endParaRPr>
          </a:p>
        </p:txBody>
      </p:sp>
      <p:pic>
        <p:nvPicPr>
          <p:cNvPr id="191491" name="Picture 3" descr="shdgr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2" name="Text Box 4"/>
          <p:cNvSpPr txBox="1">
            <a:spLocks noChangeArrowheads="1"/>
          </p:cNvSpPr>
          <p:nvPr/>
        </p:nvSpPr>
        <p:spPr bwMode="auto">
          <a:xfrm>
            <a:off x="457200" y="1676400"/>
            <a:ext cx="8382000" cy="5186033"/>
          </a:xfrm>
          <a:prstGeom prst="rect">
            <a:avLst/>
          </a:prstGeom>
          <a:noFill/>
          <a:ln w="9525">
            <a:noFill/>
            <a:miter lim="800000"/>
            <a:headEnd/>
            <a:tailEnd/>
          </a:ln>
          <a:effectLst>
            <a:outerShdw blurRad="63500" dist="38099" dir="2700000" algn="ctr" rotWithShape="0">
              <a:schemeClr val="tx1">
                <a:alpha val="74998"/>
              </a:schemeClr>
            </a:outerShdw>
          </a:effectLst>
        </p:spPr>
        <p:txBody>
          <a:bodyPr lIns="91439" tIns="45719" rIns="91439" bIns="45719">
            <a:spAutoFit/>
          </a:bodyPr>
          <a:lstStyle/>
          <a:p>
            <a:pPr defTabSz="457196">
              <a:defRPr/>
            </a:pPr>
            <a:r>
              <a:rPr lang="en-US" sz="4400" dirty="0">
                <a:solidFill>
                  <a:schemeClr val="bg1"/>
                </a:solidFill>
                <a:effectLst>
                  <a:glow rad="101600">
                    <a:srgbClr val="000000">
                      <a:alpha val="75000"/>
                    </a:srgbClr>
                  </a:glow>
                </a:effectLst>
                <a:latin typeface="Techno" pitchFamily="-111" charset="0"/>
                <a:ea typeface="ＭＳ Ｐゴシック" charset="0"/>
                <a:cs typeface="ＭＳ Ｐゴシック" charset="0"/>
              </a:rPr>
              <a:t>“To these He also presented Himself alive, after His suffering, by many convincing proofs, appearing to them over a period of forty days, and speaking of the things concerning </a:t>
            </a:r>
            <a:r>
              <a:rPr lang="en-US" sz="4400" i="1" dirty="0">
                <a:solidFill>
                  <a:srgbClr val="FFF196"/>
                </a:solidFill>
                <a:effectLst>
                  <a:glow rad="101600">
                    <a:srgbClr val="000000">
                      <a:alpha val="75000"/>
                    </a:srgbClr>
                  </a:glow>
                </a:effectLst>
                <a:latin typeface="Techno" pitchFamily="-111" charset="0"/>
                <a:ea typeface="ＭＳ Ｐゴシック" charset="0"/>
                <a:cs typeface="ＭＳ Ｐゴシック" charset="0"/>
              </a:rPr>
              <a:t>the kingdom of God</a:t>
            </a:r>
            <a:r>
              <a:rPr lang="en-US" sz="4400" dirty="0">
                <a:solidFill>
                  <a:srgbClr val="FFFFFF"/>
                </a:solidFill>
                <a:effectLst>
                  <a:glow rad="101600">
                    <a:srgbClr val="000000">
                      <a:alpha val="75000"/>
                    </a:srgbClr>
                  </a:glow>
                </a:effectLst>
                <a:latin typeface="Techno" pitchFamily="-111" charset="0"/>
                <a:ea typeface="ＭＳ Ｐゴシック" charset="0"/>
                <a:cs typeface="ＭＳ Ｐゴシック" charset="0"/>
              </a:rPr>
              <a:t>.</a:t>
            </a:r>
            <a:r>
              <a:rPr lang="en-US" sz="4400" dirty="0">
                <a:solidFill>
                  <a:schemeClr val="bg1"/>
                </a:solidFill>
                <a:effectLst>
                  <a:glow rad="101600">
                    <a:srgbClr val="000000">
                      <a:alpha val="75000"/>
                    </a:srgbClr>
                  </a:glow>
                </a:effectLst>
                <a:latin typeface="Techno" pitchFamily="-111" charset="0"/>
                <a:ea typeface="ＭＳ Ｐゴシック" charset="0"/>
                <a:cs typeface="ＭＳ Ｐゴシック" charset="0"/>
              </a:rPr>
              <a:t>”</a:t>
            </a:r>
          </a:p>
          <a:p>
            <a:pPr defTabSz="457196">
              <a:defRPr/>
            </a:pPr>
            <a:r>
              <a:rPr lang="en-US" sz="2000" dirty="0">
                <a:solidFill>
                  <a:srgbClr val="0000D4"/>
                </a:solidFill>
                <a:effectLst>
                  <a:glow rad="101600">
                    <a:srgbClr val="000000">
                      <a:alpha val="75000"/>
                    </a:srgbClr>
                  </a:glow>
                </a:effectLst>
                <a:latin typeface="Techno" pitchFamily="-111" charset="0"/>
                <a:ea typeface="ＭＳ Ｐゴシック" charset="0"/>
                <a:cs typeface="ＭＳ Ｐゴシック" charset="0"/>
              </a:rPr>
              <a:t> </a:t>
            </a:r>
          </a:p>
          <a:p>
            <a:pPr defTabSz="457196">
              <a:defRPr/>
            </a:pPr>
            <a:r>
              <a:rPr lang="en-US" sz="3600" dirty="0">
                <a:solidFill>
                  <a:srgbClr val="FFFFFF"/>
                </a:solidFill>
                <a:effectLst>
                  <a:glow rad="101600">
                    <a:srgbClr val="000000">
                      <a:alpha val="75000"/>
                    </a:srgbClr>
                  </a:glow>
                </a:effectLst>
                <a:latin typeface="Techno" pitchFamily="-111" charset="0"/>
                <a:ea typeface="ＭＳ Ｐゴシック" charset="0"/>
                <a:cs typeface="ＭＳ Ｐゴシック" charset="0"/>
              </a:rPr>
              <a:t>						       </a:t>
            </a:r>
            <a:r>
              <a:rPr lang="en-US" sz="3600" dirty="0">
                <a:solidFill>
                  <a:srgbClr val="FFE641"/>
                </a:solidFill>
                <a:effectLst>
                  <a:glow rad="101600">
                    <a:srgbClr val="000000">
                      <a:alpha val="75000"/>
                    </a:srgbClr>
                  </a:glow>
                </a:effectLst>
                <a:latin typeface="Techno" pitchFamily="-111" charset="0"/>
                <a:ea typeface="ＭＳ Ｐゴシック" charset="0"/>
                <a:cs typeface="ＭＳ Ｐゴシック" charset="0"/>
              </a:rPr>
              <a:t>Acts 1:3</a:t>
            </a:r>
          </a:p>
        </p:txBody>
      </p:sp>
      <p:sp>
        <p:nvSpPr>
          <p:cNvPr id="82949" name="WordArt 5"/>
          <p:cNvSpPr>
            <a:spLocks noChangeArrowheads="1" noChangeShapeType="1" noTextEdit="1"/>
          </p:cNvSpPr>
          <p:nvPr/>
        </p:nvSpPr>
        <p:spPr bwMode="auto">
          <a:xfrm>
            <a:off x="914401" y="609600"/>
            <a:ext cx="7162800" cy="647700"/>
          </a:xfrm>
          <a:prstGeom prst="rect">
            <a:avLst/>
          </a:prstGeom>
        </p:spPr>
        <p:txBody>
          <a:bodyPr wrap="none" lIns="91439" tIns="45719" rIns="91439" bIns="45719" fromWordArt="1">
            <a:prstTxWarp prst="textPlain">
              <a:avLst>
                <a:gd name="adj" fmla="val 50000"/>
              </a:avLst>
            </a:prstTxWarp>
          </a:bodyPr>
          <a:lstStyle/>
          <a:p>
            <a:pPr algn="ctr" defTabSz="457196">
              <a:defRPr/>
            </a:pPr>
            <a:r>
              <a:rPr lang="en-US" sz="3200" kern="10" dirty="0">
                <a:ln w="9525">
                  <a:solidFill>
                    <a:srgbClr val="000000"/>
                  </a:solidFill>
                  <a:round/>
                  <a:headEnd/>
                  <a:tailEnd/>
                </a:ln>
                <a:solidFill>
                  <a:srgbClr val="FFE641"/>
                </a:solidFill>
                <a:effectLst>
                  <a:glow rad="101600">
                    <a:srgbClr val="000000">
                      <a:alpha val="75000"/>
                    </a:srgbClr>
                  </a:glow>
                  <a:outerShdw blurRad="63500" dist="35921" dir="2700000" algn="ctr" rotWithShape="0">
                    <a:srgbClr val="000000"/>
                  </a:outerShdw>
                </a:effectLst>
                <a:latin typeface="Arial Black"/>
                <a:ea typeface="Arial Black"/>
                <a:cs typeface="Arial Black"/>
              </a:rPr>
              <a:t>What Did Jesus Say?</a:t>
            </a:r>
          </a:p>
        </p:txBody>
      </p:sp>
    </p:spTree>
    <p:extLst>
      <p:ext uri="{BB962C8B-B14F-4D97-AF65-F5344CB8AC3E}">
        <p14:creationId xmlns:p14="http://schemas.microsoft.com/office/powerpoint/2010/main" val="1207241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38" name="WordArt 3"/>
          <p:cNvSpPr>
            <a:spLocks noChangeArrowheads="1" noChangeShapeType="1" noTextEdit="1"/>
          </p:cNvSpPr>
          <p:nvPr/>
        </p:nvSpPr>
        <p:spPr bwMode="auto">
          <a:xfrm>
            <a:off x="1524000" y="2209800"/>
            <a:ext cx="6019800" cy="3200400"/>
          </a:xfrm>
          <a:prstGeom prst="rect">
            <a:avLst/>
          </a:prstGeom>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dirty="0" smtClean="0">
                <a:ln w="22225">
                  <a:solidFill>
                    <a:srgbClr val="000000"/>
                  </a:solidFill>
                  <a:round/>
                  <a:headEnd/>
                  <a:tailEnd/>
                </a:ln>
                <a:solidFill>
                  <a:srgbClr val="FFFFFF"/>
                </a:solidFill>
                <a:effectLst>
                  <a:outerShdw blurRad="63500" dist="74053" dir="3542175" algn="ctr" rotWithShape="0">
                    <a:srgbClr val="000000">
                      <a:alpha val="74997"/>
                    </a:srgbClr>
                  </a:outerShdw>
                </a:effectLst>
                <a:latin typeface="Techno"/>
                <a:ea typeface="Techno"/>
                <a:cs typeface="Techno"/>
              </a:rPr>
              <a:t>“Is it at this </a:t>
            </a:r>
            <a:r>
              <a:rPr lang="en-US" sz="3600" kern="10" dirty="0" smtClean="0">
                <a:ln w="22225">
                  <a:solidFill>
                    <a:srgbClr val="000000"/>
                  </a:solidFill>
                  <a:round/>
                  <a:headEnd/>
                  <a:tailEnd/>
                </a:ln>
                <a:solidFill>
                  <a:srgbClr val="FFF196"/>
                </a:solidFill>
                <a:effectLst>
                  <a:outerShdw blurRad="63500" dist="74053" dir="3542175" algn="ctr" rotWithShape="0">
                    <a:srgbClr val="000000">
                      <a:alpha val="74997"/>
                    </a:srgbClr>
                  </a:outerShdw>
                </a:effectLst>
                <a:latin typeface="Techno"/>
                <a:ea typeface="Techno"/>
                <a:cs typeface="Techno"/>
              </a:rPr>
              <a:t>time</a:t>
            </a:r>
            <a:r>
              <a:rPr lang="en-US" sz="3600" kern="10" dirty="0" smtClean="0">
                <a:ln w="22225">
                  <a:solidFill>
                    <a:srgbClr val="000000"/>
                  </a:solidFill>
                  <a:round/>
                  <a:headEnd/>
                  <a:tailEnd/>
                </a:ln>
                <a:solidFill>
                  <a:srgbClr val="FFFFFF"/>
                </a:solidFill>
                <a:effectLst>
                  <a:outerShdw blurRad="63500" dist="74053" dir="3542175" algn="ctr" rotWithShape="0">
                    <a:srgbClr val="000000">
                      <a:alpha val="74997"/>
                    </a:srgbClr>
                  </a:outerShdw>
                </a:effectLst>
                <a:latin typeface="Techno"/>
                <a:ea typeface="Techno"/>
                <a:cs typeface="Techno"/>
              </a:rPr>
              <a:t> that</a:t>
            </a:r>
          </a:p>
          <a:p>
            <a:pPr algn="ctr" defTabSz="914400" eaLnBrk="0" fontAlgn="base" hangingPunct="0">
              <a:spcBef>
                <a:spcPct val="0"/>
              </a:spcBef>
              <a:spcAft>
                <a:spcPct val="0"/>
              </a:spcAft>
            </a:pPr>
            <a:r>
              <a:rPr lang="en-US" sz="3600" kern="10" dirty="0" smtClean="0">
                <a:ln w="22225">
                  <a:solidFill>
                    <a:srgbClr val="000000"/>
                  </a:solidFill>
                  <a:round/>
                  <a:headEnd/>
                  <a:tailEnd/>
                </a:ln>
                <a:solidFill>
                  <a:srgbClr val="FFFFFF"/>
                </a:solidFill>
                <a:effectLst>
                  <a:outerShdw blurRad="63500" dist="74053" dir="3542175" algn="ctr" rotWithShape="0">
                    <a:srgbClr val="000000">
                      <a:alpha val="74997"/>
                    </a:srgbClr>
                  </a:outerShdw>
                </a:effectLst>
                <a:latin typeface="Techno"/>
                <a:ea typeface="Techno"/>
                <a:cs typeface="Techno"/>
              </a:rPr>
              <a:t>you are going to restore</a:t>
            </a:r>
          </a:p>
          <a:p>
            <a:pPr algn="ctr" defTabSz="914400" eaLnBrk="0" fontAlgn="base" hangingPunct="0">
              <a:spcBef>
                <a:spcPct val="0"/>
              </a:spcBef>
              <a:spcAft>
                <a:spcPct val="0"/>
              </a:spcAft>
            </a:pPr>
            <a:r>
              <a:rPr lang="en-US" sz="3600" kern="10" dirty="0" smtClean="0">
                <a:ln w="22225">
                  <a:solidFill>
                    <a:srgbClr val="000000"/>
                  </a:solidFill>
                  <a:round/>
                  <a:headEnd/>
                  <a:tailEnd/>
                </a:ln>
                <a:solidFill>
                  <a:srgbClr val="FFFFFF"/>
                </a:solidFill>
                <a:effectLst>
                  <a:outerShdw blurRad="63500" dist="74053" dir="3542175" algn="ctr" rotWithShape="0">
                    <a:srgbClr val="000000">
                      <a:alpha val="74997"/>
                    </a:srgbClr>
                  </a:outerShdw>
                </a:effectLst>
                <a:latin typeface="Techno"/>
                <a:ea typeface="Techno"/>
                <a:cs typeface="Techno"/>
              </a:rPr>
              <a:t>the kingdom to Israel?"</a:t>
            </a:r>
          </a:p>
        </p:txBody>
      </p:sp>
      <p:sp>
        <p:nvSpPr>
          <p:cNvPr id="193539" name="WordArt 4"/>
          <p:cNvSpPr>
            <a:spLocks noChangeArrowheads="1" noChangeShapeType="1" noTextEdit="1"/>
          </p:cNvSpPr>
          <p:nvPr/>
        </p:nvSpPr>
        <p:spPr bwMode="auto">
          <a:xfrm>
            <a:off x="5715000" y="5715000"/>
            <a:ext cx="1447800" cy="457200"/>
          </a:xfrm>
          <a:prstGeom prst="rect">
            <a:avLst/>
          </a:prstGeom>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smtClean="0">
                <a:ln w="9525">
                  <a:solidFill>
                    <a:srgbClr val="000000"/>
                  </a:solidFill>
                  <a:round/>
                  <a:headEnd/>
                  <a:tailEnd/>
                </a:ln>
                <a:solidFill>
                  <a:srgbClr val="CCFFFF"/>
                </a:solidFill>
                <a:effectLst>
                  <a:outerShdw blurRad="63500" dist="63500" dir="3187806" algn="ctr" rotWithShape="0">
                    <a:srgbClr val="000000">
                      <a:alpha val="74997"/>
                    </a:srgbClr>
                  </a:outerShdw>
                </a:effectLst>
                <a:latin typeface="Techno"/>
                <a:ea typeface="Techno"/>
                <a:cs typeface="Techno"/>
              </a:rPr>
              <a:t>Acts 1:6</a:t>
            </a:r>
          </a:p>
        </p:txBody>
      </p:sp>
      <p:sp>
        <p:nvSpPr>
          <p:cNvPr id="5" name="Frame 4"/>
          <p:cNvSpPr/>
          <p:nvPr/>
        </p:nvSpPr>
        <p:spPr bwMode="auto">
          <a:xfrm>
            <a:off x="1371600" y="4337050"/>
            <a:ext cx="6324600" cy="1225550"/>
          </a:xfrm>
          <a:prstGeom prst="frame">
            <a:avLst>
              <a:gd name="adj1" fmla="val 5127"/>
            </a:avLst>
          </a:prstGeom>
          <a:solidFill>
            <a:srgbClr val="FF6600"/>
          </a:solidFill>
          <a:ln w="9525" cap="flat" cmpd="sng" algn="ctr">
            <a:solidFill>
              <a:srgbClr val="FFFBF6"/>
            </a:solidFill>
            <a:prstDash val="solid"/>
            <a:round/>
            <a:headEnd type="none" w="med" len="med"/>
            <a:tailEnd type="none" w="med" len="med"/>
          </a:ln>
          <a:effectLst/>
        </p:spPr>
        <p:txBody>
          <a:bodyPr lIns="91439" tIns="45719" rIns="91439" bIns="45719"/>
          <a:lstStyle/>
          <a:p>
            <a:pPr defTabSz="914391" eaLnBrk="0" fontAlgn="base" hangingPunct="0">
              <a:spcBef>
                <a:spcPct val="0"/>
              </a:spcBef>
              <a:spcAft>
                <a:spcPct val="0"/>
              </a:spcAft>
              <a:defRPr/>
            </a:pPr>
            <a:endParaRPr kumimoji="1" lang="en-US" sz="3200" dirty="0">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09253142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p:cNvSpPr txBox="1">
            <a:spLocks noChangeArrowheads="1"/>
          </p:cNvSpPr>
          <p:nvPr/>
        </p:nvSpPr>
        <p:spPr bwMode="auto">
          <a:xfrm>
            <a:off x="304800" y="2209801"/>
            <a:ext cx="4511675" cy="4298611"/>
          </a:xfrm>
          <a:prstGeom prst="rect">
            <a:avLst/>
          </a:prstGeom>
          <a:noFill/>
          <a:ln w="9525">
            <a:noFill/>
            <a:miter lim="800000"/>
            <a:headEnd/>
            <a:tailEnd/>
          </a:ln>
          <a:effectLst>
            <a:outerShdw blurRad="63500" dist="38099" dir="2700000" algn="ctr" rotWithShape="0">
              <a:schemeClr val="tx1">
                <a:alpha val="74998"/>
              </a:schemeClr>
            </a:outerShdw>
          </a:effectLst>
        </p:spPr>
        <p:txBody>
          <a:bodyPr lIns="91439" tIns="45719" rIns="91439" bIns="45719">
            <a:spAutoFit/>
          </a:bodyPr>
          <a:lstStyle/>
          <a:p>
            <a:pPr defTabSz="457196">
              <a:lnSpc>
                <a:spcPct val="80000"/>
              </a:lnSpc>
              <a:defRPr/>
            </a:pPr>
            <a:r>
              <a:rPr lang="en-US" sz="4000" dirty="0">
                <a:solidFill>
                  <a:srgbClr val="FFFFFF"/>
                </a:solidFill>
                <a:effectLst>
                  <a:glow rad="101600">
                    <a:srgbClr val="000000">
                      <a:alpha val="75000"/>
                    </a:srgbClr>
                  </a:glow>
                </a:effectLst>
                <a:latin typeface="Techno" pitchFamily="-107" charset="0"/>
                <a:ea typeface="ＭＳ Ｐゴシック" charset="0"/>
                <a:cs typeface="ＭＳ Ｐゴシック" charset="0"/>
              </a:rPr>
              <a:t>“He said to them,</a:t>
            </a:r>
          </a:p>
          <a:p>
            <a:pPr defTabSz="457196">
              <a:lnSpc>
                <a:spcPct val="80000"/>
              </a:lnSpc>
              <a:defRPr/>
            </a:pPr>
            <a:r>
              <a:rPr lang="en-US" sz="4000" dirty="0">
                <a:solidFill>
                  <a:srgbClr val="FFFFFF"/>
                </a:solidFill>
                <a:effectLst>
                  <a:glow rad="101600">
                    <a:srgbClr val="000000">
                      <a:alpha val="75000"/>
                    </a:srgbClr>
                  </a:glow>
                </a:effectLst>
                <a:latin typeface="Techno" pitchFamily="-107" charset="0"/>
                <a:ea typeface="ＭＳ Ｐゴシック" charset="0"/>
                <a:cs typeface="ＭＳ Ｐゴシック" charset="0"/>
              </a:rPr>
              <a:t>‘It is not for you to know </a:t>
            </a:r>
            <a:r>
              <a:rPr lang="en-US" sz="4000" i="1" dirty="0">
                <a:solidFill>
                  <a:srgbClr val="FFF196"/>
                </a:solidFill>
                <a:effectLst>
                  <a:glow rad="101600">
                    <a:srgbClr val="000000">
                      <a:alpha val="75000"/>
                    </a:srgbClr>
                  </a:glow>
                </a:effectLst>
                <a:latin typeface="Techno" pitchFamily="-107" charset="0"/>
                <a:ea typeface="ＭＳ Ｐゴシック" charset="0"/>
                <a:cs typeface="ＭＳ Ｐゴシック" charset="0"/>
              </a:rPr>
              <a:t>times</a:t>
            </a:r>
            <a:r>
              <a:rPr lang="en-US" sz="4000" i="1" dirty="0">
                <a:solidFill>
                  <a:srgbClr val="FFEF13"/>
                </a:solidFill>
                <a:effectLst>
                  <a:glow rad="101600">
                    <a:srgbClr val="000000">
                      <a:alpha val="75000"/>
                    </a:srgbClr>
                  </a:glow>
                </a:effectLst>
                <a:latin typeface="Techno" pitchFamily="-107" charset="0"/>
                <a:ea typeface="ＭＳ Ｐゴシック" charset="0"/>
                <a:cs typeface="ＭＳ Ｐゴシック" charset="0"/>
              </a:rPr>
              <a:t> </a:t>
            </a:r>
            <a:r>
              <a:rPr lang="en-US" sz="4000" i="1" dirty="0">
                <a:solidFill>
                  <a:schemeClr val="bg1"/>
                </a:solidFill>
                <a:effectLst>
                  <a:glow rad="101600">
                    <a:srgbClr val="000000">
                      <a:alpha val="75000"/>
                    </a:srgbClr>
                  </a:glow>
                </a:effectLst>
                <a:latin typeface="Techno" pitchFamily="-107" charset="0"/>
                <a:ea typeface="ＭＳ Ｐゴシック" charset="0"/>
                <a:cs typeface="ＭＳ Ｐゴシック" charset="0"/>
              </a:rPr>
              <a:t>or </a:t>
            </a:r>
            <a:r>
              <a:rPr lang="en-US" sz="4000" i="1" dirty="0">
                <a:solidFill>
                  <a:srgbClr val="FFF196"/>
                </a:solidFill>
                <a:effectLst>
                  <a:glow rad="101600">
                    <a:srgbClr val="000000">
                      <a:alpha val="75000"/>
                    </a:srgbClr>
                  </a:glow>
                </a:effectLst>
                <a:latin typeface="Techno" pitchFamily="-107" charset="0"/>
                <a:ea typeface="ＭＳ Ｐゴシック" charset="0"/>
                <a:cs typeface="ＭＳ Ｐゴシック" charset="0"/>
              </a:rPr>
              <a:t>epochs</a:t>
            </a:r>
            <a:r>
              <a:rPr lang="en-US" sz="4000" dirty="0">
                <a:solidFill>
                  <a:srgbClr val="FFF196"/>
                </a:solidFill>
                <a:effectLst>
                  <a:glow rad="101600">
                    <a:srgbClr val="000000">
                      <a:alpha val="75000"/>
                    </a:srgbClr>
                  </a:glow>
                </a:effectLst>
                <a:latin typeface="Techno" pitchFamily="-107" charset="0"/>
                <a:ea typeface="ＭＳ Ｐゴシック" charset="0"/>
                <a:cs typeface="ＭＳ Ｐゴシック" charset="0"/>
              </a:rPr>
              <a:t> </a:t>
            </a:r>
            <a:r>
              <a:rPr lang="en-US" sz="4000" dirty="0">
                <a:solidFill>
                  <a:srgbClr val="FFFFFF"/>
                </a:solidFill>
                <a:effectLst>
                  <a:glow rad="101600">
                    <a:srgbClr val="000000">
                      <a:alpha val="75000"/>
                    </a:srgbClr>
                  </a:glow>
                </a:effectLst>
                <a:latin typeface="Techno" pitchFamily="-107" charset="0"/>
                <a:ea typeface="ＭＳ Ｐゴシック" charset="0"/>
                <a:cs typeface="ＭＳ Ｐゴシック" charset="0"/>
              </a:rPr>
              <a:t>which the Father </a:t>
            </a:r>
            <a:r>
              <a:rPr lang="en-US" sz="4000" dirty="0">
                <a:solidFill>
                  <a:schemeClr val="bg1"/>
                </a:solidFill>
                <a:effectLst>
                  <a:glow rad="101600">
                    <a:srgbClr val="000000">
                      <a:alpha val="75000"/>
                    </a:srgbClr>
                  </a:glow>
                </a:effectLst>
                <a:latin typeface="Techno" pitchFamily="-107" charset="0"/>
                <a:ea typeface="ＭＳ Ｐゴシック" charset="0"/>
                <a:cs typeface="ＭＳ Ｐゴシック" charset="0"/>
              </a:rPr>
              <a:t>has fixed</a:t>
            </a:r>
          </a:p>
          <a:p>
            <a:pPr defTabSz="457196">
              <a:lnSpc>
                <a:spcPct val="80000"/>
              </a:lnSpc>
              <a:defRPr/>
            </a:pPr>
            <a:r>
              <a:rPr lang="en-US" sz="4000" dirty="0">
                <a:solidFill>
                  <a:srgbClr val="FFFFFF"/>
                </a:solidFill>
                <a:effectLst>
                  <a:glow rad="101600">
                    <a:srgbClr val="000000">
                      <a:alpha val="75000"/>
                    </a:srgbClr>
                  </a:glow>
                </a:effectLst>
                <a:latin typeface="Techno" pitchFamily="-107" charset="0"/>
                <a:ea typeface="ＭＳ Ｐゴシック" charset="0"/>
                <a:cs typeface="ＭＳ Ｐゴシック" charset="0"/>
              </a:rPr>
              <a:t>by His own</a:t>
            </a:r>
          </a:p>
          <a:p>
            <a:pPr defTabSz="457196">
              <a:lnSpc>
                <a:spcPct val="80000"/>
              </a:lnSpc>
              <a:defRPr/>
            </a:pPr>
            <a:r>
              <a:rPr lang="en-US" sz="4000" dirty="0">
                <a:solidFill>
                  <a:srgbClr val="FFFFFF"/>
                </a:solidFill>
                <a:effectLst>
                  <a:glow rad="101600">
                    <a:srgbClr val="000000">
                      <a:alpha val="75000"/>
                    </a:srgbClr>
                  </a:glow>
                </a:effectLst>
                <a:latin typeface="Techno" pitchFamily="-107" charset="0"/>
                <a:ea typeface="ＭＳ Ｐゴシック" charset="0"/>
                <a:cs typeface="ＭＳ Ｐゴシック" charset="0"/>
              </a:rPr>
              <a:t>authority …”</a:t>
            </a:r>
          </a:p>
          <a:p>
            <a:pPr defTabSz="457196">
              <a:lnSpc>
                <a:spcPct val="80000"/>
              </a:lnSpc>
              <a:defRPr/>
            </a:pPr>
            <a:endParaRPr lang="en-US" sz="2000" dirty="0">
              <a:solidFill>
                <a:srgbClr val="FFFFFF"/>
              </a:solidFill>
              <a:effectLst>
                <a:glow rad="101600">
                  <a:srgbClr val="000000">
                    <a:alpha val="75000"/>
                  </a:srgbClr>
                </a:glow>
              </a:effectLst>
              <a:latin typeface="Techno" pitchFamily="-107" charset="0"/>
              <a:ea typeface="ＭＳ Ｐゴシック" charset="0"/>
              <a:cs typeface="ＭＳ Ｐゴシック" charset="0"/>
            </a:endParaRPr>
          </a:p>
          <a:p>
            <a:pPr defTabSz="457196">
              <a:lnSpc>
                <a:spcPct val="80000"/>
              </a:lnSpc>
              <a:defRPr/>
            </a:pPr>
            <a:r>
              <a:rPr lang="en-US" sz="3200" dirty="0">
                <a:solidFill>
                  <a:srgbClr val="FFFC94"/>
                </a:solidFill>
                <a:effectLst>
                  <a:glow rad="101600">
                    <a:srgbClr val="000000">
                      <a:alpha val="75000"/>
                    </a:srgbClr>
                  </a:glow>
                </a:effectLst>
                <a:latin typeface="Techno" pitchFamily="-107" charset="0"/>
                <a:ea typeface="ＭＳ Ｐゴシック" charset="0"/>
                <a:cs typeface="ＭＳ Ｐゴシック" charset="0"/>
              </a:rPr>
              <a:t>	     </a:t>
            </a:r>
            <a:r>
              <a:rPr lang="en-US" sz="3200" dirty="0">
                <a:solidFill>
                  <a:srgbClr val="FFE641"/>
                </a:solidFill>
                <a:effectLst>
                  <a:glow rad="101600">
                    <a:srgbClr val="000000">
                      <a:alpha val="75000"/>
                    </a:srgbClr>
                  </a:glow>
                </a:effectLst>
                <a:latin typeface="Techno" pitchFamily="-107" charset="0"/>
                <a:ea typeface="ＭＳ Ｐゴシック" charset="0"/>
                <a:cs typeface="ＭＳ Ｐゴシック" charset="0"/>
              </a:rPr>
              <a:t>Acts 1:7</a:t>
            </a:r>
            <a:r>
              <a:rPr lang="en-US" sz="4000" dirty="0">
                <a:solidFill>
                  <a:srgbClr val="FFE641"/>
                </a:solidFill>
                <a:effectLst>
                  <a:glow rad="101600">
                    <a:srgbClr val="000000">
                      <a:alpha val="75000"/>
                    </a:srgbClr>
                  </a:glow>
                </a:effectLst>
                <a:latin typeface="Techno" pitchFamily="-107" charset="0"/>
                <a:ea typeface="ＭＳ Ｐゴシック" charset="0"/>
                <a:cs typeface="ＭＳ Ｐゴシック" charset="0"/>
              </a:rPr>
              <a:t> </a:t>
            </a:r>
          </a:p>
        </p:txBody>
      </p:sp>
      <p:sp>
        <p:nvSpPr>
          <p:cNvPr id="36868" name="Text Box 4"/>
          <p:cNvSpPr txBox="1">
            <a:spLocks noChangeArrowheads="1"/>
          </p:cNvSpPr>
          <p:nvPr/>
        </p:nvSpPr>
        <p:spPr bwMode="auto">
          <a:xfrm>
            <a:off x="0" y="228600"/>
            <a:ext cx="4892675" cy="1684562"/>
          </a:xfrm>
          <a:prstGeom prst="rect">
            <a:avLst/>
          </a:prstGeom>
          <a:noFill/>
          <a:ln w="9525">
            <a:noFill/>
            <a:miter lim="800000"/>
            <a:headEnd/>
            <a:tailEnd/>
          </a:ln>
          <a:effectLst>
            <a:outerShdw blurRad="63500" dist="38099" dir="2700000" algn="ctr" rotWithShape="0">
              <a:schemeClr val="tx1">
                <a:alpha val="74998"/>
              </a:schemeClr>
            </a:outerShdw>
          </a:effectLst>
        </p:spPr>
        <p:txBody>
          <a:bodyPr lIns="91439" tIns="45719" rIns="91439" bIns="45719">
            <a:spAutoFit/>
          </a:bodyPr>
          <a:lstStyle/>
          <a:p>
            <a:pPr algn="ctr" defTabSz="457196">
              <a:lnSpc>
                <a:spcPct val="80000"/>
              </a:lnSpc>
              <a:defRPr/>
            </a:pPr>
            <a:r>
              <a:rPr lang="en-US" sz="3200" dirty="0">
                <a:solidFill>
                  <a:srgbClr val="FFF196"/>
                </a:solidFill>
                <a:effectLst>
                  <a:glow rad="101600">
                    <a:srgbClr val="000000">
                      <a:alpha val="75000"/>
                    </a:srgbClr>
                  </a:glow>
                </a:effectLst>
                <a:latin typeface="Techno" pitchFamily="-107" charset="0"/>
                <a:ea typeface="ＭＳ Ｐゴシック" charset="0"/>
                <a:cs typeface="ＭＳ Ｐゴシック" charset="0"/>
              </a:rPr>
              <a:t>Jesus reply concerned the </a:t>
            </a:r>
            <a:r>
              <a:rPr lang="en-US" sz="3200" i="1" dirty="0">
                <a:solidFill>
                  <a:srgbClr val="FFFFFF"/>
                </a:solidFill>
                <a:effectLst>
                  <a:glow rad="101600">
                    <a:srgbClr val="000000">
                      <a:alpha val="75000"/>
                    </a:srgbClr>
                  </a:glow>
                </a:effectLst>
                <a:latin typeface="Techno" pitchFamily="-107" charset="0"/>
                <a:ea typeface="ＭＳ Ｐゴシック" charset="0"/>
                <a:cs typeface="ＭＳ Ｐゴシック" charset="0"/>
              </a:rPr>
              <a:t>timing</a:t>
            </a:r>
            <a:r>
              <a:rPr lang="en-US" sz="3200" dirty="0">
                <a:solidFill>
                  <a:srgbClr val="FFEF13"/>
                </a:solidFill>
                <a:effectLst>
                  <a:glow rad="101600">
                    <a:srgbClr val="000000">
                      <a:alpha val="75000"/>
                    </a:srgbClr>
                  </a:glow>
                </a:effectLst>
                <a:latin typeface="Techno" pitchFamily="-107" charset="0"/>
                <a:ea typeface="ＭＳ Ｐゴシック" charset="0"/>
                <a:cs typeface="ＭＳ Ｐゴシック" charset="0"/>
              </a:rPr>
              <a:t> </a:t>
            </a:r>
            <a:r>
              <a:rPr lang="en-US" sz="3200" dirty="0">
                <a:solidFill>
                  <a:srgbClr val="FFF196"/>
                </a:solidFill>
                <a:effectLst>
                  <a:glow rad="101600">
                    <a:srgbClr val="000000">
                      <a:alpha val="75000"/>
                    </a:srgbClr>
                  </a:glow>
                </a:effectLst>
                <a:latin typeface="Techno" pitchFamily="-107" charset="0"/>
                <a:ea typeface="ＭＳ Ｐゴシック" charset="0"/>
                <a:cs typeface="ＭＳ Ｐゴシック" charset="0"/>
              </a:rPr>
              <a:t>of the restoration, </a:t>
            </a:r>
          </a:p>
          <a:p>
            <a:pPr algn="ctr" defTabSz="457196">
              <a:lnSpc>
                <a:spcPct val="80000"/>
              </a:lnSpc>
              <a:defRPr/>
            </a:pPr>
            <a:r>
              <a:rPr lang="en-US" sz="3200" dirty="0">
                <a:solidFill>
                  <a:srgbClr val="FFF196"/>
                </a:solidFill>
                <a:effectLst>
                  <a:glow rad="101600">
                    <a:srgbClr val="000000">
                      <a:alpha val="75000"/>
                    </a:srgbClr>
                  </a:glow>
                </a:effectLst>
                <a:latin typeface="Techno" pitchFamily="-107" charset="0"/>
                <a:ea typeface="ＭＳ Ｐゴシック" charset="0"/>
                <a:cs typeface="ＭＳ Ｐゴシック" charset="0"/>
              </a:rPr>
              <a:t>not the </a:t>
            </a:r>
            <a:r>
              <a:rPr lang="en-US" sz="3200" i="1" dirty="0">
                <a:solidFill>
                  <a:srgbClr val="FFFFFF"/>
                </a:solidFill>
                <a:effectLst>
                  <a:glow rad="101600">
                    <a:srgbClr val="000000">
                      <a:alpha val="75000"/>
                    </a:srgbClr>
                  </a:glow>
                </a:effectLst>
                <a:latin typeface="Techno" pitchFamily="-107" charset="0"/>
                <a:ea typeface="ＭＳ Ｐゴシック" charset="0"/>
                <a:cs typeface="ＭＳ Ｐゴシック" charset="0"/>
              </a:rPr>
              <a:t>truth</a:t>
            </a:r>
            <a:r>
              <a:rPr lang="en-US" sz="3200" dirty="0">
                <a:solidFill>
                  <a:srgbClr val="FFEF13"/>
                </a:solidFill>
                <a:effectLst>
                  <a:glow rad="101600">
                    <a:srgbClr val="000000">
                      <a:alpha val="75000"/>
                    </a:srgbClr>
                  </a:glow>
                </a:effectLst>
                <a:latin typeface="Techno" pitchFamily="-107" charset="0"/>
                <a:ea typeface="ＭＳ Ｐゴシック" charset="0"/>
                <a:cs typeface="ＭＳ Ｐゴシック" charset="0"/>
              </a:rPr>
              <a:t> </a:t>
            </a:r>
            <a:r>
              <a:rPr lang="en-US" sz="3200" dirty="0">
                <a:solidFill>
                  <a:srgbClr val="FFF196"/>
                </a:solidFill>
                <a:effectLst>
                  <a:glow rad="101600">
                    <a:srgbClr val="000000">
                      <a:alpha val="75000"/>
                    </a:srgbClr>
                  </a:glow>
                </a:effectLst>
                <a:latin typeface="Techno" pitchFamily="-107" charset="0"/>
                <a:ea typeface="ＭＳ Ｐゴシック" charset="0"/>
                <a:cs typeface="ＭＳ Ｐゴシック" charset="0"/>
              </a:rPr>
              <a:t>of the restoration!</a:t>
            </a:r>
            <a:endParaRPr lang="en-US" sz="3200" dirty="0">
              <a:solidFill>
                <a:srgbClr val="FFF196"/>
              </a:solidFill>
              <a:effectLst>
                <a:glow rad="101600">
                  <a:srgbClr val="000000">
                    <a:alpha val="75000"/>
                  </a:srgbClr>
                </a:glow>
              </a:effectLst>
              <a:latin typeface="Times" pitchFamily="-107" charset="0"/>
              <a:ea typeface="ＭＳ Ｐゴシック" charset="0"/>
              <a:cs typeface="ＭＳ Ｐゴシック" charset="0"/>
            </a:endParaRPr>
          </a:p>
        </p:txBody>
      </p:sp>
    </p:spTree>
    <p:extLst>
      <p:ext uri="{BB962C8B-B14F-4D97-AF65-F5344CB8AC3E}">
        <p14:creationId xmlns:p14="http://schemas.microsoft.com/office/powerpoint/2010/main" val="313184321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wipe(up)">
                                      <p:cBhvr>
                                        <p:cTn id="7"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5" name="Picture 2" descr="WBM Randy:Users:randallprice:Desktop:"/>
          <p:cNvPicPr>
            <a:picLocks noChangeAspect="1" noChangeArrowheads="1"/>
          </p:cNvPicPr>
          <p:nvPr/>
        </p:nvPicPr>
        <p:blipFill>
          <a:blip r:link="rId2">
            <a:lum bright="-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5" name="WordArt 3"/>
          <p:cNvSpPr>
            <a:spLocks noChangeArrowheads="1" noChangeShapeType="1" noTextEdit="1"/>
          </p:cNvSpPr>
          <p:nvPr/>
        </p:nvSpPr>
        <p:spPr bwMode="auto">
          <a:xfrm>
            <a:off x="2438400" y="457200"/>
            <a:ext cx="4165600" cy="533400"/>
          </a:xfrm>
          <a:prstGeom prst="rect">
            <a:avLst/>
          </a:prstGeom>
        </p:spPr>
        <p:txBody>
          <a:bodyPr wrap="none" fromWordArt="1">
            <a:prstTxWarp prst="textPlain">
              <a:avLst>
                <a:gd name="adj" fmla="val 50000"/>
              </a:avLst>
            </a:prstTxWarp>
          </a:bodyPr>
          <a:lstStyle/>
          <a:p>
            <a:pPr algn="ctr" defTabSz="914400" eaLnBrk="0" fontAlgn="base" hangingPunct="0">
              <a:spcBef>
                <a:spcPct val="0"/>
              </a:spcBef>
              <a:spcAft>
                <a:spcPct val="0"/>
              </a:spcAft>
            </a:pPr>
            <a:r>
              <a:rPr lang="en-US" sz="3600" kern="10" smtClean="0">
                <a:ln w="9525">
                  <a:solidFill>
                    <a:srgbClr val="000000"/>
                  </a:solidFill>
                  <a:round/>
                  <a:headEnd/>
                  <a:tailEnd/>
                </a:ln>
                <a:solidFill>
                  <a:srgbClr val="FFFFFF"/>
                </a:solidFill>
                <a:effectLst>
                  <a:outerShdw blurRad="63500" dist="46662" dir="3284183" algn="ctr" rotWithShape="0">
                    <a:srgbClr val="009999">
                      <a:alpha val="74997"/>
                    </a:srgbClr>
                  </a:outerShdw>
                </a:effectLst>
                <a:latin typeface="Arial Black"/>
                <a:ea typeface="Arial Black"/>
                <a:cs typeface="Arial Black"/>
              </a:rPr>
              <a:t>What Peter Said!</a:t>
            </a:r>
          </a:p>
        </p:txBody>
      </p:sp>
      <p:pic>
        <p:nvPicPr>
          <p:cNvPr id="195587" name="Picture 4" descr="courtofgenti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372600" cy="815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7" name="Text Box 5"/>
          <p:cNvSpPr txBox="1">
            <a:spLocks noChangeArrowheads="1"/>
          </p:cNvSpPr>
          <p:nvPr/>
        </p:nvSpPr>
        <p:spPr bwMode="auto">
          <a:xfrm>
            <a:off x="381000" y="762000"/>
            <a:ext cx="8550275" cy="3321420"/>
          </a:xfrm>
          <a:prstGeom prst="rect">
            <a:avLst/>
          </a:prstGeom>
          <a:noFill/>
          <a:ln w="9525">
            <a:noFill/>
            <a:miter lim="800000"/>
            <a:headEnd/>
            <a:tailEnd/>
          </a:ln>
          <a:effectLst>
            <a:outerShdw blurRad="63500" dist="76199" dir="2700000" algn="ctr" rotWithShape="0">
              <a:schemeClr val="bg2">
                <a:alpha val="95000"/>
              </a:schemeClr>
            </a:outerShdw>
          </a:effectLst>
        </p:spPr>
        <p:txBody>
          <a:bodyPr lIns="91439" tIns="45719" rIns="91439" bIns="45719">
            <a:spAutoFit/>
          </a:bodyPr>
          <a:lstStyle/>
          <a:p>
            <a:pPr defTabSz="457196">
              <a:lnSpc>
                <a:spcPct val="80000"/>
              </a:lnSpc>
              <a:defRPr/>
            </a:pPr>
            <a:r>
              <a:rPr lang="en-US" sz="2800" dirty="0">
                <a:solidFill>
                  <a:srgbClr val="FFFFFF"/>
                </a:solidFill>
                <a:effectLst>
                  <a:glow rad="101600">
                    <a:srgbClr val="010000">
                      <a:alpha val="75000"/>
                    </a:srgbClr>
                  </a:glow>
                </a:effectLst>
                <a:latin typeface="Techno" charset="0"/>
                <a:ea typeface="ＭＳ Ｐゴシック" charset="0"/>
                <a:cs typeface="ＭＳ Ｐゴシック" charset="0"/>
              </a:rPr>
              <a:t>“But the things which God announced beforehand by the mouth of all the prophets, that His Christ should suffer, He has thus fulfilled. Repent therefore and return, that your sins may be wiped away, in order that </a:t>
            </a:r>
            <a:r>
              <a:rPr lang="en-US" sz="2800" dirty="0">
                <a:solidFill>
                  <a:schemeClr val="bg1"/>
                </a:solidFill>
                <a:effectLst>
                  <a:glow rad="101600">
                    <a:srgbClr val="010000">
                      <a:alpha val="75000"/>
                    </a:srgbClr>
                  </a:glow>
                </a:effectLst>
                <a:latin typeface="Techno" charset="0"/>
                <a:ea typeface="ＭＳ Ｐゴシック" charset="0"/>
                <a:cs typeface="ＭＳ Ｐゴシック" charset="0"/>
              </a:rPr>
              <a:t>times of refreshing </a:t>
            </a:r>
            <a:r>
              <a:rPr lang="en-US" sz="2800" dirty="0">
                <a:solidFill>
                  <a:srgbClr val="FFFFFF"/>
                </a:solidFill>
                <a:effectLst>
                  <a:glow rad="101600">
                    <a:srgbClr val="010000">
                      <a:alpha val="75000"/>
                    </a:srgbClr>
                  </a:glow>
                </a:effectLst>
                <a:latin typeface="Techno" charset="0"/>
                <a:ea typeface="ＭＳ Ｐゴシック" charset="0"/>
                <a:cs typeface="ＭＳ Ｐゴシック" charset="0"/>
              </a:rPr>
              <a:t>may come from the presence of the Lord; and that He may send </a:t>
            </a:r>
            <a:r>
              <a:rPr lang="en-US" sz="2800" dirty="0" smtClean="0">
                <a:solidFill>
                  <a:srgbClr val="FFFFFF"/>
                </a:solidFill>
                <a:effectLst>
                  <a:glow rad="101600">
                    <a:srgbClr val="010000">
                      <a:alpha val="75000"/>
                    </a:srgbClr>
                  </a:glow>
                </a:effectLst>
                <a:latin typeface="Techno" charset="0"/>
                <a:ea typeface="ＭＳ Ｐゴシック" charset="0"/>
                <a:cs typeface="ＭＳ Ｐゴシック" charset="0"/>
              </a:rPr>
              <a:t>Yeshua ha-Mashiach appointed </a:t>
            </a:r>
            <a:r>
              <a:rPr lang="en-US" sz="2800" dirty="0">
                <a:solidFill>
                  <a:srgbClr val="FFFFFF"/>
                </a:solidFill>
                <a:effectLst>
                  <a:glow rad="101600">
                    <a:srgbClr val="010000">
                      <a:alpha val="75000"/>
                    </a:srgbClr>
                  </a:glow>
                </a:effectLst>
                <a:latin typeface="Techno" charset="0"/>
                <a:ea typeface="ＭＳ Ｐゴシック" charset="0"/>
                <a:cs typeface="ＭＳ Ｐゴシック" charset="0"/>
              </a:rPr>
              <a:t>for you, whom heaven must receive until </a:t>
            </a:r>
            <a:r>
              <a:rPr lang="en-US" sz="2800" i="1" dirty="0">
                <a:solidFill>
                  <a:srgbClr val="FFF196"/>
                </a:solidFill>
                <a:effectLst>
                  <a:glow rad="101600">
                    <a:srgbClr val="010000">
                      <a:alpha val="75000"/>
                    </a:srgbClr>
                  </a:glow>
                </a:effectLst>
                <a:latin typeface="Techno" charset="0"/>
                <a:ea typeface="ＭＳ Ｐゴシック" charset="0"/>
                <a:cs typeface="ＭＳ Ｐゴシック" charset="0"/>
              </a:rPr>
              <a:t>the period of restoration</a:t>
            </a:r>
            <a:r>
              <a:rPr lang="en-US" sz="2800" dirty="0">
                <a:solidFill>
                  <a:srgbClr val="FFF196"/>
                </a:solidFill>
                <a:effectLst>
                  <a:glow rad="101600">
                    <a:srgbClr val="010000">
                      <a:alpha val="75000"/>
                    </a:srgbClr>
                  </a:glow>
                </a:effectLst>
                <a:latin typeface="Techno" charset="0"/>
                <a:ea typeface="ＭＳ Ｐゴシック" charset="0"/>
                <a:cs typeface="ＭＳ Ｐゴシック" charset="0"/>
              </a:rPr>
              <a:t> </a:t>
            </a:r>
            <a:r>
              <a:rPr lang="en-US" sz="2800" dirty="0">
                <a:solidFill>
                  <a:srgbClr val="FFFFFF"/>
                </a:solidFill>
                <a:effectLst>
                  <a:glow rad="101600">
                    <a:srgbClr val="010000">
                      <a:alpha val="75000"/>
                    </a:srgbClr>
                  </a:glow>
                </a:effectLst>
                <a:latin typeface="Techno" charset="0"/>
                <a:ea typeface="ＭＳ Ｐゴシック" charset="0"/>
                <a:cs typeface="ＭＳ Ｐゴシック" charset="0"/>
              </a:rPr>
              <a:t>of all things about which God spoke by the mouth of His holy prophets from ancient time.”</a:t>
            </a:r>
            <a:r>
              <a:rPr lang="en-US" sz="2800" dirty="0">
                <a:solidFill>
                  <a:srgbClr val="0000D4"/>
                </a:solidFill>
                <a:effectLst>
                  <a:glow rad="101600">
                    <a:srgbClr val="010000">
                      <a:alpha val="75000"/>
                    </a:srgbClr>
                  </a:glow>
                </a:effectLst>
                <a:latin typeface="Techno" charset="0"/>
                <a:ea typeface="ＭＳ Ｐゴシック" charset="0"/>
                <a:cs typeface="ＭＳ Ｐゴシック" charset="0"/>
              </a:rPr>
              <a:t>    </a:t>
            </a:r>
            <a:r>
              <a:rPr lang="en-US" sz="2400" dirty="0">
                <a:solidFill>
                  <a:srgbClr val="FFE641"/>
                </a:solidFill>
                <a:effectLst>
                  <a:glow rad="101600">
                    <a:srgbClr val="010000">
                      <a:alpha val="75000"/>
                    </a:srgbClr>
                  </a:glow>
                </a:effectLst>
                <a:latin typeface="Techno" charset="0"/>
                <a:ea typeface="ＭＳ Ｐゴシック" charset="0"/>
                <a:cs typeface="ＭＳ Ｐゴシック" charset="0"/>
              </a:rPr>
              <a:t>Acts 3:18-21 </a:t>
            </a:r>
          </a:p>
        </p:txBody>
      </p:sp>
      <p:sp>
        <p:nvSpPr>
          <p:cNvPr id="6" name="WordArt 5"/>
          <p:cNvSpPr>
            <a:spLocks noChangeArrowheads="1" noChangeShapeType="1" noTextEdit="1"/>
          </p:cNvSpPr>
          <p:nvPr/>
        </p:nvSpPr>
        <p:spPr bwMode="auto">
          <a:xfrm>
            <a:off x="914400" y="228600"/>
            <a:ext cx="7162800" cy="476250"/>
          </a:xfrm>
          <a:prstGeom prst="rect">
            <a:avLst/>
          </a:prstGeom>
        </p:spPr>
        <p:txBody>
          <a:bodyPr wrap="none" lIns="91439" tIns="45719" rIns="91439" bIns="45719" fromWordArt="1">
            <a:prstTxWarp prst="textPlain">
              <a:avLst>
                <a:gd name="adj" fmla="val 50000"/>
              </a:avLst>
            </a:prstTxWarp>
          </a:bodyPr>
          <a:lstStyle/>
          <a:p>
            <a:pPr algn="ctr" defTabSz="457196">
              <a:defRPr/>
            </a:pPr>
            <a:r>
              <a:rPr lang="en-US" sz="3600" kern="10" dirty="0">
                <a:ln w="9525">
                  <a:solidFill>
                    <a:srgbClr val="000000"/>
                  </a:solidFill>
                  <a:round/>
                  <a:headEnd/>
                  <a:tailEnd/>
                </a:ln>
                <a:solidFill>
                  <a:srgbClr val="FFF196"/>
                </a:solidFill>
                <a:effectLst>
                  <a:glow rad="101600">
                    <a:srgbClr val="000000">
                      <a:alpha val="75000"/>
                    </a:srgbClr>
                  </a:glow>
                  <a:outerShdw blurRad="63500" dist="35921" dir="2700000" algn="ctr" rotWithShape="0">
                    <a:srgbClr val="000000"/>
                  </a:outerShdw>
                </a:effectLst>
                <a:latin typeface="Arial Black"/>
                <a:ea typeface="Arial Black"/>
                <a:cs typeface="Arial Black"/>
              </a:rPr>
              <a:t>What Did Peter Say?</a:t>
            </a:r>
          </a:p>
        </p:txBody>
      </p:sp>
    </p:spTree>
    <p:extLst>
      <p:ext uri="{BB962C8B-B14F-4D97-AF65-F5344CB8AC3E}">
        <p14:creationId xmlns:p14="http://schemas.microsoft.com/office/powerpoint/2010/main" val="424591372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0" fill="hold" grpId="0" nodeType="clickEffect">
                                  <p:stCondLst>
                                    <p:cond delay="0"/>
                                  </p:stCondLst>
                                  <p:childTnLst>
                                    <p:set>
                                      <p:cBhvr>
                                        <p:cTn id="6" dur="1" fill="hold">
                                          <p:stCondLst>
                                            <p:cond delay="499"/>
                                          </p:stCondLst>
                                        </p:cTn>
                                        <p:tgtEl>
                                          <p:spTgt spid="2488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248837"/>
                                        </p:tgtEl>
                                        <p:attrNameLst>
                                          <p:attrName>style.visibility</p:attrName>
                                        </p:attrNameLst>
                                      </p:cBhvr>
                                      <p:to>
                                        <p:strVal val="visible"/>
                                      </p:to>
                                    </p:set>
                                    <p:animEffect transition="in" filter="wipe(up)">
                                      <p:cBhvr>
                                        <p:cTn id="11" dur="500"/>
                                        <p:tgtEl>
                                          <p:spTgt spid="248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7500" y="1406198"/>
            <a:ext cx="8661400" cy="1815882"/>
          </a:xfrm>
          <a:prstGeom prst="rect">
            <a:avLst/>
          </a:prstGeom>
        </p:spPr>
        <p:txBody>
          <a:bodyPr wrap="square">
            <a:spAutoFit/>
          </a:bodyPr>
          <a:lstStyle/>
          <a:p>
            <a:r>
              <a:rPr lang="en-US" sz="2800" b="1" dirty="0">
                <a:solidFill>
                  <a:schemeClr val="bg1"/>
                </a:solidFill>
                <a:effectLst>
                  <a:glow rad="101600">
                    <a:schemeClr val="bg2">
                      <a:alpha val="75000"/>
                    </a:schemeClr>
                  </a:glow>
                </a:effectLst>
                <a:cs typeface="Arial Narrow"/>
              </a:rPr>
              <a:t>“the sense of the Old Testament text must be determined within its historical and cultural setting, and that sense is determinative for the New Testament fulfillment.”  </a:t>
            </a:r>
            <a:r>
              <a:rPr lang="en-US" sz="2400" b="1" dirty="0" smtClean="0">
                <a:solidFill>
                  <a:srgbClr val="FFF196"/>
                </a:solidFill>
                <a:effectLst>
                  <a:glow rad="101600">
                    <a:schemeClr val="bg2">
                      <a:alpha val="75000"/>
                    </a:schemeClr>
                  </a:glow>
                </a:effectLst>
                <a:cs typeface="Arial Narrow"/>
              </a:rPr>
              <a:t>- Paul Feinberg</a:t>
            </a:r>
            <a:endParaRPr lang="en-US" sz="2400" b="1" dirty="0">
              <a:solidFill>
                <a:srgbClr val="FFF196"/>
              </a:solidFill>
              <a:effectLst>
                <a:glow rad="101600">
                  <a:schemeClr val="bg2">
                    <a:alpha val="75000"/>
                  </a:schemeClr>
                </a:glow>
              </a:effectLst>
              <a:cs typeface="Arial Narrow"/>
            </a:endParaRPr>
          </a:p>
        </p:txBody>
      </p:sp>
      <p:sp>
        <p:nvSpPr>
          <p:cNvPr id="3" name="TextBox 2"/>
          <p:cNvSpPr txBox="1"/>
          <p:nvPr/>
        </p:nvSpPr>
        <p:spPr>
          <a:xfrm>
            <a:off x="3111500" y="286434"/>
            <a:ext cx="2698125" cy="646331"/>
          </a:xfrm>
          <a:prstGeom prst="rect">
            <a:avLst/>
          </a:prstGeom>
          <a:noFill/>
        </p:spPr>
        <p:txBody>
          <a:bodyPr wrap="none" rtlCol="0">
            <a:spAutoFit/>
          </a:bodyPr>
          <a:lstStyle/>
          <a:p>
            <a:r>
              <a:rPr lang="en-US" sz="3600" b="1" dirty="0" smtClean="0">
                <a:solidFill>
                  <a:srgbClr val="FFE641"/>
                </a:solidFill>
                <a:effectLst>
                  <a:glow rad="101600">
                    <a:schemeClr val="bg2">
                      <a:alpha val="75000"/>
                    </a:schemeClr>
                  </a:glow>
                </a:effectLst>
              </a:rPr>
              <a:t>Conclusion</a:t>
            </a:r>
            <a:endParaRPr lang="en-US" sz="3600" b="1" dirty="0">
              <a:solidFill>
                <a:srgbClr val="FFE641"/>
              </a:solidFill>
              <a:effectLst>
                <a:glow rad="101600">
                  <a:schemeClr val="bg2">
                    <a:alpha val="75000"/>
                  </a:schemeClr>
                </a:glow>
              </a:effectLst>
            </a:endParaRPr>
          </a:p>
        </p:txBody>
      </p:sp>
      <p:sp>
        <p:nvSpPr>
          <p:cNvPr id="4" name="Rectangle 3"/>
          <p:cNvSpPr/>
          <p:nvPr/>
        </p:nvSpPr>
        <p:spPr>
          <a:xfrm>
            <a:off x="317500" y="3543638"/>
            <a:ext cx="8445500" cy="2677656"/>
          </a:xfrm>
          <a:prstGeom prst="rect">
            <a:avLst/>
          </a:prstGeom>
        </p:spPr>
        <p:txBody>
          <a:bodyPr wrap="square">
            <a:spAutoFit/>
          </a:bodyPr>
          <a:lstStyle/>
          <a:p>
            <a:r>
              <a:rPr lang="en-US" sz="2800" b="1" dirty="0">
                <a:solidFill>
                  <a:schemeClr val="bg1"/>
                </a:solidFill>
                <a:effectLst>
                  <a:glow rad="101600">
                    <a:schemeClr val="bg2">
                      <a:alpha val="75000"/>
                    </a:schemeClr>
                  </a:glow>
                </a:effectLst>
              </a:rPr>
              <a:t>“New revelation cannot mean contradictory revelation [because] if this were so, the Bible would be filled with contradictions, and God would have to be conceived of as deceiving the Old Testament prophets when He revealed to them a nationalistic kingdom.” </a:t>
            </a:r>
            <a:r>
              <a:rPr lang="en-US" sz="2800" b="1" dirty="0" smtClean="0">
                <a:solidFill>
                  <a:schemeClr val="bg1"/>
                </a:solidFill>
                <a:effectLst>
                  <a:glow rad="101600">
                    <a:schemeClr val="bg2">
                      <a:alpha val="75000"/>
                    </a:schemeClr>
                  </a:glow>
                </a:effectLst>
              </a:rPr>
              <a:t>- </a:t>
            </a:r>
            <a:r>
              <a:rPr lang="en-US" sz="2400" b="1" dirty="0" smtClean="0">
                <a:solidFill>
                  <a:srgbClr val="FFF196"/>
                </a:solidFill>
                <a:effectLst>
                  <a:glow rad="101600">
                    <a:schemeClr val="bg2">
                      <a:alpha val="75000"/>
                    </a:schemeClr>
                  </a:glow>
                </a:effectLst>
              </a:rPr>
              <a:t>C.C. Ryrie</a:t>
            </a:r>
            <a:endParaRPr lang="en-US" sz="2400" b="1" dirty="0">
              <a:solidFill>
                <a:srgbClr val="FFF196"/>
              </a:solidFill>
              <a:effectLst>
                <a:glow rad="101600">
                  <a:schemeClr val="bg2">
                    <a:alpha val="75000"/>
                  </a:schemeClr>
                </a:glow>
              </a:effectLst>
            </a:endParaRPr>
          </a:p>
        </p:txBody>
      </p:sp>
    </p:spTree>
    <p:extLst>
      <p:ext uri="{BB962C8B-B14F-4D97-AF65-F5344CB8AC3E}">
        <p14:creationId xmlns:p14="http://schemas.microsoft.com/office/powerpoint/2010/main" val="97318022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pitchFamily="-111"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Generic (Standard)">
  <a:themeElements>
    <a:clrScheme name="Generic (Standard)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fontScheme name="Generic (Standard)">
      <a:majorFont>
        <a:latin typeface="Helvetic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a:ln>
              <a:noFill/>
            </a:ln>
            <a:solidFill>
              <a:schemeClr val="tx1"/>
            </a:solidFill>
            <a:effectLst/>
            <a:latin typeface="Times New Roman" charset="0"/>
          </a:defRPr>
        </a:defPPr>
      </a:lstStyle>
    </a:lnDef>
  </a:objectDefaults>
  <a:extraClrSchemeLst>
    <a:extraClrScheme>
      <a:clrScheme name="Generic (Standard)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Generic (Standard)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Generic (Standard)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pitchFamily="-111"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0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outerShdw blurRad="38100" dist="38100" dir="2700000" algn="tl">
                <a:srgbClr val="000000">
                  <a:alpha val="43137"/>
                </a:srgbClr>
              </a:outerShdw>
            </a:effectLst>
            <a:latin typeface="Times" pitchFamily="-111"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1362</TotalTime>
  <Words>4451</Words>
  <Application>Microsoft Office PowerPoint</Application>
  <PresentationFormat>On-screen Show (4:3)</PresentationFormat>
  <Paragraphs>432</Paragraphs>
  <Slides>60</Slides>
  <Notes>12</Notes>
  <HiddenSlides>0</HiddenSlides>
  <MMClips>0</MMClips>
  <ScaleCrop>false</ScaleCrop>
  <HeadingPairs>
    <vt:vector size="4" baseType="variant">
      <vt:variant>
        <vt:lpstr>Theme</vt:lpstr>
      </vt:variant>
      <vt:variant>
        <vt:i4>19</vt:i4>
      </vt:variant>
      <vt:variant>
        <vt:lpstr>Slide Titles</vt:lpstr>
      </vt:variant>
      <vt:variant>
        <vt:i4>60</vt:i4>
      </vt:variant>
    </vt:vector>
  </HeadingPairs>
  <TitlesOfParts>
    <vt:vector size="79" baseType="lpstr">
      <vt:lpstr>Office Theme</vt:lpstr>
      <vt:lpstr>2_Blank Presentation</vt:lpstr>
      <vt:lpstr>1_Blank Presentation</vt:lpstr>
      <vt:lpstr>1_Office Theme</vt:lpstr>
      <vt:lpstr>3_Blank Presentation</vt:lpstr>
      <vt:lpstr>Blank Presentation</vt:lpstr>
      <vt:lpstr>4_Blank Presentation</vt:lpstr>
      <vt:lpstr>5_Blank Presentation</vt:lpstr>
      <vt:lpstr>13_Blank Presentation</vt:lpstr>
      <vt:lpstr>7_Blank Presentation</vt:lpstr>
      <vt:lpstr>2_Generic (Standard)</vt:lpstr>
      <vt:lpstr>6_Blank Presentation</vt:lpstr>
      <vt:lpstr>8_Blank Presentation</vt:lpstr>
      <vt:lpstr>9_Blank Presentation</vt:lpstr>
      <vt:lpstr>10_Blank Presentation</vt:lpstr>
      <vt:lpstr>11_Blank Presentation</vt:lpstr>
      <vt:lpstr>12_Blank Presentation</vt:lpstr>
      <vt:lpstr>14_Blank Presentation</vt:lpstr>
      <vt:lpstr>15_Blank Presentation</vt:lpstr>
      <vt:lpstr>PowerPoint Presentation</vt:lpstr>
      <vt:lpstr>PowerPoint Presentation</vt:lpstr>
      <vt:lpstr>PowerPoint Presentation</vt:lpstr>
      <vt:lpstr>PowerPoint Presentation</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World of the Bible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Randall  Price</dc:creator>
  <cp:lastModifiedBy>Jim Melnick</cp:lastModifiedBy>
  <cp:revision>125</cp:revision>
  <dcterms:created xsi:type="dcterms:W3CDTF">2013-11-23T21:42:47Z</dcterms:created>
  <dcterms:modified xsi:type="dcterms:W3CDTF">2015-12-09T05:06:23Z</dcterms:modified>
</cp:coreProperties>
</file>